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4" r:id="rId1"/>
  </p:sldMasterIdLst>
  <p:notesMasterIdLst>
    <p:notesMasterId r:id="rId19"/>
  </p:notesMasterIdLst>
  <p:sldIdLst>
    <p:sldId id="279" r:id="rId2"/>
    <p:sldId id="308" r:id="rId3"/>
    <p:sldId id="309" r:id="rId4"/>
    <p:sldId id="310" r:id="rId5"/>
    <p:sldId id="311" r:id="rId6"/>
    <p:sldId id="317" r:id="rId7"/>
    <p:sldId id="316" r:id="rId8"/>
    <p:sldId id="318" r:id="rId9"/>
    <p:sldId id="319" r:id="rId10"/>
    <p:sldId id="312" r:id="rId11"/>
    <p:sldId id="320" r:id="rId12"/>
    <p:sldId id="321" r:id="rId13"/>
    <p:sldId id="322" r:id="rId14"/>
    <p:sldId id="323" r:id="rId15"/>
    <p:sldId id="324" r:id="rId16"/>
    <p:sldId id="325" r:id="rId17"/>
    <p:sldId id="326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B6ADB893-77E8-6342-A90D-DC234096EA1B}">
          <p14:sldIdLst>
            <p14:sldId id="279"/>
          </p14:sldIdLst>
        </p14:section>
        <p14:section name="Section sans titre" id="{1719AA2E-A92F-3F4A-8D5D-A1E97266C16E}">
          <p14:sldIdLst>
            <p14:sldId id="308"/>
            <p14:sldId id="309"/>
            <p14:sldId id="310"/>
            <p14:sldId id="311"/>
            <p14:sldId id="317"/>
            <p14:sldId id="316"/>
            <p14:sldId id="318"/>
            <p14:sldId id="319"/>
            <p14:sldId id="312"/>
            <p14:sldId id="320"/>
            <p14:sldId id="321"/>
            <p14:sldId id="322"/>
            <p14:sldId id="323"/>
            <p14:sldId id="324"/>
            <p14:sldId id="325"/>
            <p14:sldId id="32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7E4"/>
    <a:srgbClr val="5894AD"/>
    <a:srgbClr val="E0E0E0"/>
    <a:srgbClr val="02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52"/>
    <p:restoredTop sz="85486" autoAdjust="0"/>
  </p:normalViewPr>
  <p:slideViewPr>
    <p:cSldViewPr snapToGrid="0" snapToObjects="1">
      <p:cViewPr varScale="1">
        <p:scale>
          <a:sx n="111" d="100"/>
          <a:sy n="111" d="100"/>
        </p:scale>
        <p:origin x="2664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6141F-58C7-A14B-B7C4-4167B0731CCF}" type="datetimeFigureOut">
              <a:rPr lang="en-US" smtClean="0"/>
              <a:t>6/8/23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E1648F-5206-084C-80CE-B104653B017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71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1648F-5206-084C-80CE-B104653B01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122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1648F-5206-084C-80CE-B104653B01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770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1648F-5206-084C-80CE-B104653B017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07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1648F-5206-084C-80CE-B104653B017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65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E1648F-5206-084C-80CE-B104653B017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707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A54A1-5E54-0241-B2C3-72F88A671BC2}" type="datetime1">
              <a:rPr lang="fr-FR" smtClean="0"/>
              <a:t>08/06/2023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1599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FCA15-8C6B-AC42-86EF-8DF9B1229915}" type="datetime1">
              <a:rPr lang="fr-FR" smtClean="0"/>
              <a:t>08/06/2023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381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204C4-F12D-1843-8FC6-E777755379C9}" type="datetime1">
              <a:rPr lang="fr-FR" smtClean="0"/>
              <a:t>08/06/2023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517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EA2BD-E51A-9945-AB7D-45A559D9AC52}" type="datetime1">
              <a:rPr lang="fr-FR" smtClean="0"/>
              <a:t>08/06/2023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7104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27D27-E395-1A46-98E7-8645ED4A4054}" type="datetime1">
              <a:rPr lang="fr-FR" smtClean="0"/>
              <a:t>08/06/2023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635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E48F9-E5F8-E448-BF44-2B895DCD8F23}" type="datetime1">
              <a:rPr lang="fr-FR" smtClean="0"/>
              <a:t>08/06/2023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5443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22C35-8F21-2245-92F8-27B0DB82D061}" type="datetime1">
              <a:rPr lang="fr-FR" smtClean="0"/>
              <a:t>08/06/2023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927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18232-09D3-5440-A37D-D65E8064C878}" type="datetime1">
              <a:rPr lang="fr-FR" smtClean="0"/>
              <a:t>08/06/2023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9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040053" y="6413051"/>
            <a:ext cx="1131795" cy="309201"/>
          </a:xfrm>
        </p:spPr>
        <p:txBody>
          <a:bodyPr/>
          <a:lstStyle/>
          <a:p>
            <a:fld id="{64B1BED1-A779-E44E-9EAB-26F7534A4751}" type="datetime1">
              <a:rPr lang="fr-FR" smtClean="0"/>
              <a:t>08/06/2023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37002" y="6411989"/>
            <a:ext cx="4034004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48254" y="6411989"/>
            <a:ext cx="695190" cy="318690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5C84F53A-35AA-A583-F69F-86369A24DEF0}"/>
              </a:ext>
            </a:extLst>
          </p:cNvPr>
          <p:cNvCxnSpPr/>
          <p:nvPr userDrawn="1"/>
        </p:nvCxnSpPr>
        <p:spPr>
          <a:xfrm>
            <a:off x="344637" y="444040"/>
            <a:ext cx="8418249" cy="0"/>
          </a:xfrm>
          <a:prstGeom prst="line">
            <a:avLst/>
          </a:prstGeom>
          <a:ln w="9525" cmpd="sng">
            <a:solidFill>
              <a:srgbClr val="8A8A8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8BFD074D-2582-B065-C767-BCAB89AD7DF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0" y="0"/>
            <a:ext cx="9144000" cy="444500"/>
          </a:xfrm>
        </p:spPr>
        <p:txBody>
          <a:bodyPr/>
          <a:lstStyle>
            <a:lvl1pPr marL="0" indent="0" algn="ctr">
              <a:buNone/>
              <a:defRPr b="0" cap="none" spc="0">
                <a:ln w="0"/>
                <a:solidFill>
                  <a:srgbClr val="02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  <a:lvl2pPr>
              <a:defRPr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2pPr>
            <a:lvl3pPr>
              <a:defRPr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3pPr>
            <a:lvl4pPr>
              <a:defRPr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4pPr>
            <a:lvl5pPr>
              <a:defRPr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5pPr>
          </a:lstStyle>
          <a:p>
            <a:pPr lvl="0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471912F-C299-5420-6C08-E02E2AC1D4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556" y="6372823"/>
            <a:ext cx="2441829" cy="34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930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0F093-70EC-614F-A65F-55522ADF5470}" type="datetime1">
              <a:rPr lang="fr-FR" smtClean="0"/>
              <a:t>08/06/2023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208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EA6EB543-11BE-7F45-A81B-F9A61DD5F367}" type="datetime1">
              <a:rPr lang="fr-FR" smtClean="0"/>
              <a:t>08/06/2023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8614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27C29-D1D4-EC4F-8531-C458EB6E4021}" type="datetime1">
              <a:rPr lang="fr-FR" smtClean="0"/>
              <a:t>08/06/2023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CE8079A4-7AA8-4A4F-87E2-7781EC5097D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768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12A09D2E-9E4A-7A0F-0F19-4F9D762F18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57419" y="2889794"/>
            <a:ext cx="5618515" cy="454207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Making reproducible workflows with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CD2EBC-5076-D24A-AEF9-B6A8AC11F049}"/>
              </a:ext>
            </a:extLst>
          </p:cNvPr>
          <p:cNvSpPr txBox="1"/>
          <p:nvPr/>
        </p:nvSpPr>
        <p:spPr>
          <a:xfrm>
            <a:off x="1276350" y="52705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rmAutofit fontScale="25000" lnSpcReduction="20000"/>
          </a:bodyPr>
          <a:lstStyle/>
          <a:p>
            <a:pPr algn="l"/>
            <a:endParaRPr lang="en-GB" sz="12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05B4075-878E-6653-889D-DC4137FDB9DC}"/>
              </a:ext>
            </a:extLst>
          </p:cNvPr>
          <p:cNvSpPr txBox="1"/>
          <p:nvPr/>
        </p:nvSpPr>
        <p:spPr>
          <a:xfrm>
            <a:off x="5000263" y="30325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8ED5900-C4F2-3A1A-7A16-8F97D59938F3}"/>
              </a:ext>
            </a:extLst>
          </p:cNvPr>
          <p:cNvSpPr txBox="1"/>
          <p:nvPr/>
        </p:nvSpPr>
        <p:spPr>
          <a:xfrm>
            <a:off x="-3499507" y="6320927"/>
            <a:ext cx="4697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  <a:latin typeface="Roboto" pitchFamily="2" charset="0"/>
              </a:rPr>
              <a:t>---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7D39FFA-AB31-852F-9EAC-E89E6A8E26AF}"/>
              </a:ext>
            </a:extLst>
          </p:cNvPr>
          <p:cNvSpPr txBox="1"/>
          <p:nvPr/>
        </p:nvSpPr>
        <p:spPr>
          <a:xfrm>
            <a:off x="7474226" y="6475667"/>
            <a:ext cx="16697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itchFamily="2" charset="0"/>
              </a:rPr>
              <a:t>Jacques Dainat Ph.D.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9E1AC47-8FDF-655D-3DAD-BB0434260B2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0"/>
                </a:srgbClr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15" b="96413" l="2200" r="97600">
                        <a14:foregroundMark x1="36400" y1="35426" x2="36400" y2="35426"/>
                        <a14:foregroundMark x1="42800" y1="36099" x2="42800" y2="36099"/>
                        <a14:foregroundMark x1="56400" y1="32960" x2="56400" y2="32960"/>
                        <a14:foregroundMark x1="68800" y1="28251" x2="68800" y2="28251"/>
                        <a14:foregroundMark x1="83400" y1="10762" x2="83400" y2="10762"/>
                        <a14:foregroundMark x1="92000" y1="21076" x2="92000" y2="21076"/>
                        <a14:foregroundMark x1="96000" y1="19955" x2="96000" y2="19955"/>
                        <a14:foregroundMark x1="92400" y1="36547" x2="92400" y2="36547"/>
                        <a14:foregroundMark x1="97600" y1="64126" x2="97600" y2="64126"/>
                        <a14:foregroundMark x1="88800" y1="61659" x2="88800" y2="61659"/>
                        <a14:foregroundMark x1="79800" y1="68161" x2="79800" y2="68161"/>
                        <a14:foregroundMark x1="64000" y1="80717" x2="64000" y2="80717"/>
                        <a14:foregroundMark x1="42200" y1="68834" x2="42200" y2="68834"/>
                        <a14:foregroundMark x1="16600" y1="67489" x2="16600" y2="67489"/>
                        <a14:foregroundMark x1="7200" y1="61211" x2="7200" y2="61211"/>
                        <a14:foregroundMark x1="2200" y1="63004" x2="2200" y2="63004"/>
                        <a14:foregroundMark x1="7600" y1="47085" x2="7600" y2="47085"/>
                        <a14:foregroundMark x1="3000" y1="30493" x2="3000" y2="30493"/>
                        <a14:foregroundMark x1="10600" y1="16592" x2="10600" y2="16592"/>
                        <a14:foregroundMark x1="19600" y1="8969" x2="19600" y2="8969"/>
                        <a14:foregroundMark x1="17400" y1="4933" x2="17400" y2="4933"/>
                        <a14:foregroundMark x1="32800" y1="2915" x2="32800" y2="2915"/>
                        <a14:foregroundMark x1="53600" y1="6502" x2="53600" y2="6502"/>
                        <a14:foregroundMark x1="63200" y1="10090" x2="63200" y2="10090"/>
                        <a14:foregroundMark x1="18000" y1="82287" x2="18000" y2="82287"/>
                        <a14:foregroundMark x1="27400" y1="95067" x2="27400" y2="95067"/>
                        <a14:foregroundMark x1="53000" y1="96413" x2="53000" y2="96413"/>
                        <a14:foregroundMark x1="64600" y1="95964" x2="64600" y2="95964"/>
                        <a14:foregroundMark x1="79200" y1="92377" x2="79200" y2="92377"/>
                        <a14:foregroundMark x1="87200" y1="84081" x2="87200" y2="84081"/>
                        <a14:foregroundMark x1="34400" y1="3139" x2="34400" y2="3139"/>
                        <a14:foregroundMark x1="69800" y1="32287" x2="69800" y2="32287"/>
                        <a14:foregroundMark x1="69600" y1="32511" x2="69600" y2="32511"/>
                        <a14:foregroundMark x1="69600" y1="32063" x2="69600" y2="32063"/>
                        <a14:foregroundMark x1="69800" y1="32511" x2="69800" y2="32511"/>
                        <a14:foregroundMark x1="69800" y1="32511" x2="69800" y2="32511"/>
                        <a14:foregroundMark x1="69800" y1="32287" x2="69800" y2="32287"/>
                        <a14:foregroundMark x1="69800" y1="32287" x2="69800" y2="32287"/>
                        <a14:foregroundMark x1="69800" y1="32287" x2="69800" y2="32287"/>
                        <a14:foregroundMark x1="69800" y1="32287" x2="69800" y2="32287"/>
                        <a14:foregroundMark x1="69600" y1="31839" x2="69600" y2="31839"/>
                        <a14:foregroundMark x1="69600" y1="32287" x2="69600" y2="32287"/>
                        <a14:foregroundMark x1="69800" y1="32511" x2="70000" y2="32960"/>
                        <a14:foregroundMark x1="70000" y1="33408" x2="68800" y2="32960"/>
                        <a14:foregroundMark x1="39400" y1="89910" x2="39400" y2="89910"/>
                        <a14:foregroundMark x1="39600" y1="89910" x2="39600" y2="89910"/>
                        <a14:foregroundMark x1="39600" y1="90135" x2="39600" y2="90135"/>
                        <a14:foregroundMark x1="39600" y1="90135" x2="39600" y2="90135"/>
                        <a14:foregroundMark x1="39600" y1="89686" x2="39600" y2="89686"/>
                        <a14:foregroundMark x1="39600" y1="89686" x2="39200" y2="89686"/>
                        <a14:foregroundMark x1="39600" y1="90135" x2="39600" y2="90135"/>
                        <a14:backgroundMark x1="40000" y1="89910" x2="40000" y2="89910"/>
                        <a14:backgroundMark x1="63200" y1="96413" x2="63200" y2="96413"/>
                        <a14:backgroundMark x1="63800" y1="96188" x2="63800" y2="96188"/>
                        <a14:backgroundMark x1="64200" y1="96188" x2="64200" y2="96188"/>
                        <a14:backgroundMark x1="64000" y1="95740" x2="64000" y2="95740"/>
                        <a14:backgroundMark x1="64000" y1="95740" x2="64000" y2="95740"/>
                        <a14:backgroundMark x1="64000" y1="95964" x2="64000" y2="95964"/>
                        <a14:backgroundMark x1="64200" y1="95964" x2="64200" y2="95964"/>
                        <a14:backgroundMark x1="64200" y1="96413" x2="64200" y2="96413"/>
                        <a14:backgroundMark x1="42600" y1="71525" x2="42600" y2="71525"/>
                        <a14:backgroundMark x1="42800" y1="71076" x2="42800" y2="71076"/>
                        <a14:backgroundMark x1="61400" y1="67937" x2="61400" y2="67937"/>
                        <a14:backgroundMark x1="70000" y1="32063" x2="70000" y2="32063"/>
                        <a14:backgroundMark x1="17000" y1="5381" x2="17000" y2="5381"/>
                        <a14:backgroundMark x1="17600" y1="5381" x2="17600" y2="5381"/>
                        <a14:backgroundMark x1="17000" y1="5157" x2="17000" y2="5157"/>
                        <a14:backgroundMark x1="17000" y1="4933" x2="17000" y2="4933"/>
                        <a14:backgroundMark x1="17000" y1="5157" x2="17000" y2="5157"/>
                        <a14:backgroundMark x1="17000" y1="5157" x2="17000" y2="5157"/>
                        <a14:backgroundMark x1="17200" y1="5157" x2="17200" y2="5157"/>
                        <a14:backgroundMark x1="17200" y1="5157" x2="17200" y2="5157"/>
                        <a14:backgroundMark x1="17200" y1="4933" x2="17200" y2="4933"/>
                        <a14:backgroundMark x1="17400" y1="5157" x2="17400" y2="5157"/>
                        <a14:backgroundMark x1="17400" y1="4933" x2="17400" y2="4933"/>
                        <a14:backgroundMark x1="17400" y1="5157" x2="17400" y2="5157"/>
                        <a14:backgroundMark x1="32400" y1="3363" x2="32400" y2="3363"/>
                        <a14:backgroundMark x1="32400" y1="2691" x2="32400" y2="2691"/>
                        <a14:backgroundMark x1="32400" y1="3587" x2="32400" y2="3587"/>
                        <a14:backgroundMark x1="32400" y1="3363" x2="32400" y2="3363"/>
                        <a14:backgroundMark x1="32400" y1="3587" x2="32400" y2="3587"/>
                        <a14:backgroundMark x1="32200" y1="3363" x2="32200" y2="3363"/>
                        <a14:backgroundMark x1="32200" y1="3363" x2="32200" y2="3363"/>
                        <a14:backgroundMark x1="32400" y1="3587" x2="32400" y2="3587"/>
                        <a14:backgroundMark x1="32400" y1="3587" x2="32400" y2="3587"/>
                        <a14:backgroundMark x1="32400" y1="3363" x2="32400" y2="3363"/>
                        <a14:backgroundMark x1="32400" y1="3363" x2="32400" y2="3363"/>
                        <a14:backgroundMark x1="32400" y1="3363" x2="32400" y2="3363"/>
                        <a14:backgroundMark x1="32600" y1="3363" x2="32600" y2="3363"/>
                        <a14:backgroundMark x1="32600" y1="3139" x2="32600" y2="31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3023058" y="5454609"/>
            <a:ext cx="785191" cy="700391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6E5ED5F-BB8B-A965-4B4B-20B4557885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58" y="75408"/>
            <a:ext cx="4921305" cy="70210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E277FCD-905E-E6D1-6B62-ED7FD76AC6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2294" y="3616929"/>
            <a:ext cx="6208763" cy="1237695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DB66072-DC73-B112-E49E-1071EAA2937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0"/>
                </a:srgbClr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15" b="96413" l="2200" r="97600">
                        <a14:foregroundMark x1="36400" y1="35426" x2="36400" y2="35426"/>
                        <a14:foregroundMark x1="42800" y1="36099" x2="42800" y2="36099"/>
                        <a14:foregroundMark x1="56400" y1="32960" x2="56400" y2="32960"/>
                        <a14:foregroundMark x1="68800" y1="28251" x2="68800" y2="28251"/>
                        <a14:foregroundMark x1="83400" y1="10762" x2="83400" y2="10762"/>
                        <a14:foregroundMark x1="92000" y1="21076" x2="92000" y2="21076"/>
                        <a14:foregroundMark x1="96000" y1="19955" x2="96000" y2="19955"/>
                        <a14:foregroundMark x1="92400" y1="36547" x2="92400" y2="36547"/>
                        <a14:foregroundMark x1="97600" y1="64126" x2="97600" y2="64126"/>
                        <a14:foregroundMark x1="88800" y1="61659" x2="88800" y2="61659"/>
                        <a14:foregroundMark x1="79800" y1="68161" x2="79800" y2="68161"/>
                        <a14:foregroundMark x1="64000" y1="80717" x2="64000" y2="80717"/>
                        <a14:foregroundMark x1="42200" y1="68834" x2="42200" y2="68834"/>
                        <a14:foregroundMark x1="16600" y1="67489" x2="16600" y2="67489"/>
                        <a14:foregroundMark x1="7200" y1="61211" x2="7200" y2="61211"/>
                        <a14:foregroundMark x1="2200" y1="63004" x2="2200" y2="63004"/>
                        <a14:foregroundMark x1="7600" y1="47085" x2="7600" y2="47085"/>
                        <a14:foregroundMark x1="3000" y1="30493" x2="3000" y2="30493"/>
                        <a14:foregroundMark x1="10600" y1="16592" x2="10600" y2="16592"/>
                        <a14:foregroundMark x1="19600" y1="8969" x2="19600" y2="8969"/>
                        <a14:foregroundMark x1="17400" y1="4933" x2="17400" y2="4933"/>
                        <a14:foregroundMark x1="32800" y1="2915" x2="32800" y2="2915"/>
                        <a14:foregroundMark x1="53600" y1="6502" x2="53600" y2="6502"/>
                        <a14:foregroundMark x1="63200" y1="10090" x2="63200" y2="10090"/>
                        <a14:foregroundMark x1="18000" y1="82287" x2="18000" y2="82287"/>
                        <a14:foregroundMark x1="27400" y1="95067" x2="27400" y2="95067"/>
                        <a14:foregroundMark x1="53000" y1="96413" x2="53000" y2="96413"/>
                        <a14:foregroundMark x1="64600" y1="95964" x2="64600" y2="95964"/>
                        <a14:foregroundMark x1="79200" y1="92377" x2="79200" y2="92377"/>
                        <a14:foregroundMark x1="87200" y1="84081" x2="87200" y2="84081"/>
                        <a14:foregroundMark x1="34400" y1="3139" x2="34400" y2="3139"/>
                        <a14:foregroundMark x1="69800" y1="32287" x2="69800" y2="32287"/>
                        <a14:foregroundMark x1="69600" y1="32511" x2="69600" y2="32511"/>
                        <a14:foregroundMark x1="69600" y1="32063" x2="69600" y2="32063"/>
                        <a14:foregroundMark x1="69800" y1="32511" x2="69800" y2="32511"/>
                        <a14:foregroundMark x1="69800" y1="32511" x2="69800" y2="32511"/>
                        <a14:foregroundMark x1="69800" y1="32287" x2="69800" y2="32287"/>
                        <a14:foregroundMark x1="69800" y1="32287" x2="69800" y2="32287"/>
                        <a14:foregroundMark x1="69800" y1="32287" x2="69800" y2="32287"/>
                        <a14:foregroundMark x1="69800" y1="32287" x2="69800" y2="32287"/>
                        <a14:foregroundMark x1="69600" y1="31839" x2="69600" y2="31839"/>
                        <a14:foregroundMark x1="69600" y1="32287" x2="69600" y2="32287"/>
                        <a14:foregroundMark x1="69800" y1="32511" x2="70000" y2="32960"/>
                        <a14:foregroundMark x1="70000" y1="33408" x2="68800" y2="32960"/>
                        <a14:foregroundMark x1="39400" y1="89910" x2="39400" y2="89910"/>
                        <a14:foregroundMark x1="39600" y1="89910" x2="39600" y2="89910"/>
                        <a14:foregroundMark x1="39600" y1="90135" x2="39600" y2="90135"/>
                        <a14:foregroundMark x1="39600" y1="90135" x2="39600" y2="90135"/>
                        <a14:foregroundMark x1="39600" y1="89686" x2="39600" y2="89686"/>
                        <a14:foregroundMark x1="39600" y1="89686" x2="39200" y2="89686"/>
                        <a14:foregroundMark x1="39600" y1="90135" x2="39600" y2="90135"/>
                        <a14:backgroundMark x1="40000" y1="89910" x2="40000" y2="89910"/>
                        <a14:backgroundMark x1="63200" y1="96413" x2="63200" y2="96413"/>
                        <a14:backgroundMark x1="63800" y1="96188" x2="63800" y2="96188"/>
                        <a14:backgroundMark x1="64200" y1="96188" x2="64200" y2="96188"/>
                        <a14:backgroundMark x1="64000" y1="95740" x2="64000" y2="95740"/>
                        <a14:backgroundMark x1="64000" y1="95740" x2="64000" y2="95740"/>
                        <a14:backgroundMark x1="64000" y1="95964" x2="64000" y2="95964"/>
                        <a14:backgroundMark x1="64200" y1="95964" x2="64200" y2="95964"/>
                        <a14:backgroundMark x1="64200" y1="96413" x2="64200" y2="96413"/>
                        <a14:backgroundMark x1="42600" y1="71525" x2="42600" y2="71525"/>
                        <a14:backgroundMark x1="42800" y1="71076" x2="42800" y2="71076"/>
                        <a14:backgroundMark x1="61400" y1="67937" x2="61400" y2="67937"/>
                        <a14:backgroundMark x1="70000" y1="32063" x2="70000" y2="32063"/>
                        <a14:backgroundMark x1="17000" y1="5381" x2="17000" y2="5381"/>
                        <a14:backgroundMark x1="17600" y1="5381" x2="17600" y2="5381"/>
                        <a14:backgroundMark x1="17000" y1="5157" x2="17000" y2="5157"/>
                        <a14:backgroundMark x1="17000" y1="4933" x2="17000" y2="4933"/>
                        <a14:backgroundMark x1="17000" y1="5157" x2="17000" y2="5157"/>
                        <a14:backgroundMark x1="17000" y1="5157" x2="17000" y2="5157"/>
                        <a14:backgroundMark x1="17200" y1="5157" x2="17200" y2="5157"/>
                        <a14:backgroundMark x1="17200" y1="5157" x2="17200" y2="5157"/>
                        <a14:backgroundMark x1="17200" y1="4933" x2="17200" y2="4933"/>
                        <a14:backgroundMark x1="17400" y1="5157" x2="17400" y2="5157"/>
                        <a14:backgroundMark x1="17400" y1="4933" x2="17400" y2="4933"/>
                        <a14:backgroundMark x1="17400" y1="5157" x2="17400" y2="5157"/>
                        <a14:backgroundMark x1="32400" y1="3363" x2="32400" y2="3363"/>
                        <a14:backgroundMark x1="32400" y1="2691" x2="32400" y2="2691"/>
                        <a14:backgroundMark x1="32400" y1="3587" x2="32400" y2="3587"/>
                        <a14:backgroundMark x1="32400" y1="3363" x2="32400" y2="3363"/>
                        <a14:backgroundMark x1="32400" y1="3587" x2="32400" y2="3587"/>
                        <a14:backgroundMark x1="32200" y1="3363" x2="32200" y2="3363"/>
                        <a14:backgroundMark x1="32200" y1="3363" x2="32200" y2="3363"/>
                        <a14:backgroundMark x1="32400" y1="3587" x2="32400" y2="3587"/>
                        <a14:backgroundMark x1="32400" y1="3587" x2="32400" y2="3587"/>
                        <a14:backgroundMark x1="32400" y1="3363" x2="32400" y2="3363"/>
                        <a14:backgroundMark x1="32400" y1="3363" x2="32400" y2="3363"/>
                        <a14:backgroundMark x1="32400" y1="3363" x2="32400" y2="3363"/>
                        <a14:backgroundMark x1="32600" y1="3363" x2="32600" y2="3363"/>
                        <a14:backgroundMark x1="32600" y1="3139" x2="32600" y2="313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958" y="6125472"/>
            <a:ext cx="785191" cy="700391"/>
          </a:xfrm>
          <a:prstGeom prst="rect">
            <a:avLst/>
          </a:prstGeom>
        </p:spPr>
      </p:pic>
      <p:pic>
        <p:nvPicPr>
          <p:cNvPr id="7" name="Graphique 6">
            <a:extLst>
              <a:ext uri="{FF2B5EF4-FFF2-40B4-BE49-F238E27FC236}">
                <a16:creationId xmlns:a16="http://schemas.microsoft.com/office/drawing/2014/main" id="{D977599A-F589-E87E-AC6B-269692E4C01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3561" y="6265944"/>
            <a:ext cx="992125" cy="52950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11A8934-F373-0966-78FA-22A94D31767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56891" y="6127937"/>
            <a:ext cx="959549" cy="72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268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78AB41B-C33C-BA20-5534-31D23D8E7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6FA7CF1-2D02-6EBB-82FD-2403FBDD303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Anatomy</a:t>
            </a:r>
            <a:r>
              <a:rPr lang="fr-FR" dirty="0"/>
              <a:t> of a workflow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BD14B11-A09D-67A3-DB70-3AC5295DBFA4}"/>
              </a:ext>
            </a:extLst>
          </p:cNvPr>
          <p:cNvSpPr/>
          <p:nvPr/>
        </p:nvSpPr>
        <p:spPr>
          <a:xfrm>
            <a:off x="141448" y="1599990"/>
            <a:ext cx="8861104" cy="211517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72000" tIns="72000" rIns="72000" bIns="72000" rtlCol="0" anchor="ctr">
            <a:spAutoFit/>
          </a:bodyPr>
          <a:lstStyle/>
          <a:p>
            <a:pPr algn="l"/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workflow {</a:t>
            </a:r>
          </a:p>
          <a:p>
            <a:pPr algn="l"/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 </a:t>
            </a:r>
          </a:p>
          <a:p>
            <a:pPr algn="l"/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	</a:t>
            </a:r>
            <a:r>
              <a:rPr lang="fr-FR" sz="16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// </a:t>
            </a:r>
            <a:r>
              <a:rPr lang="fr-FR" sz="1600" b="0" i="0" u="none" strike="noStrike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Define</a:t>
            </a:r>
            <a:r>
              <a:rPr lang="fr-FR" sz="16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 SRA input data </a:t>
            </a:r>
            <a:r>
              <a:rPr lang="fr-FR" sz="1600" b="0" i="0" u="none" strike="noStrike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channel</a:t>
            </a:r>
            <a:r>
              <a:rPr lang="fr-FR" sz="16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 </a:t>
            </a:r>
          </a:p>
          <a:p>
            <a:pPr algn="l"/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	</a:t>
            </a:r>
            <a:r>
              <a:rPr lang="fr-FR" sz="1600" b="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ch_sra_ids</a:t>
            </a:r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fr-FR" sz="1600" b="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Channel.fromList</a:t>
            </a:r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 ( ["</a:t>
            </a:r>
            <a:r>
              <a:rPr lang="fr-FR" sz="1600" b="0" i="0" u="none" strike="noStrike" dirty="0">
                <a:solidFill>
                  <a:schemeClr val="accent2"/>
                </a:solidFill>
                <a:effectLst/>
                <a:latin typeface="Courier New" panose="02070309020205020404" pitchFamily="49" charset="0"/>
              </a:rPr>
              <a:t>SRR935090</a:t>
            </a:r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", "</a:t>
            </a:r>
            <a:r>
              <a:rPr lang="fr-FR" sz="1600" b="0" i="0" u="none" strike="noStrike" dirty="0">
                <a:solidFill>
                  <a:schemeClr val="accent2"/>
                </a:solidFill>
                <a:effectLst/>
                <a:latin typeface="Courier New" panose="02070309020205020404" pitchFamily="49" charset="0"/>
              </a:rPr>
              <a:t>SRR935091</a:t>
            </a:r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"] ) </a:t>
            </a:r>
          </a:p>
          <a:p>
            <a:pPr algn="l"/>
            <a:endParaRPr lang="fr-FR" sz="1600" b="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algn="l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	</a:t>
            </a:r>
            <a:r>
              <a:rPr lang="fr-FR" sz="16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// </a:t>
            </a:r>
            <a:r>
              <a:rPr lang="fr-FR" sz="1600" b="0" i="0" u="none" strike="noStrike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Define</a:t>
            </a:r>
            <a:r>
              <a:rPr lang="fr-FR" sz="16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 the workflow </a:t>
            </a:r>
          </a:p>
          <a:p>
            <a:pPr algn="l"/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	GET_SRA_BY_ACCESSION ( </a:t>
            </a:r>
            <a:r>
              <a:rPr lang="fr-FR" sz="1600" b="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ch_sra_ids</a:t>
            </a:r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 ) </a:t>
            </a:r>
          </a:p>
          <a:p>
            <a:pPr algn="l"/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2942197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78AB41B-C33C-BA20-5534-31D23D8E7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6FA7CF1-2D02-6EBB-82FD-2403FBDD303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Anatomy</a:t>
            </a:r>
            <a:r>
              <a:rPr lang="fr-FR" dirty="0"/>
              <a:t> of a workflow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BD14B11-A09D-67A3-DB70-3AC5295DBFA4}"/>
              </a:ext>
            </a:extLst>
          </p:cNvPr>
          <p:cNvSpPr/>
          <p:nvPr/>
        </p:nvSpPr>
        <p:spPr>
          <a:xfrm>
            <a:off x="141448" y="1230659"/>
            <a:ext cx="8861104" cy="285384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72000" tIns="72000" rIns="72000" bIns="72000" rtlCol="0" anchor="ctr">
            <a:spAutoFit/>
          </a:bodyPr>
          <a:lstStyle/>
          <a:p>
            <a:pPr algn="l"/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workflow {</a:t>
            </a:r>
          </a:p>
          <a:p>
            <a:pPr algn="l"/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 </a:t>
            </a:r>
          </a:p>
          <a:p>
            <a:pPr algn="l"/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	</a:t>
            </a:r>
            <a:r>
              <a:rPr lang="fr-FR" sz="16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// </a:t>
            </a:r>
            <a:r>
              <a:rPr lang="fr-FR" sz="1600" b="0" i="0" u="none" strike="noStrike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Define</a:t>
            </a:r>
            <a:r>
              <a:rPr lang="fr-FR" sz="16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 SRA input data </a:t>
            </a:r>
            <a:r>
              <a:rPr lang="fr-FR" sz="1600" b="0" i="0" u="none" strike="noStrike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channel</a:t>
            </a:r>
            <a:r>
              <a:rPr lang="fr-FR" sz="16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 </a:t>
            </a:r>
          </a:p>
          <a:p>
            <a:pPr algn="l"/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	</a:t>
            </a:r>
            <a:r>
              <a:rPr lang="fr-FR" sz="1600" b="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ch_sra_ids</a:t>
            </a:r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fr-FR" sz="1600" b="0" i="0" u="none" strike="noStrike" dirty="0" err="1">
                <a:solidFill>
                  <a:schemeClr val="accent3"/>
                </a:solidFill>
                <a:effectLst/>
                <a:latin typeface="Courier New" panose="02070309020205020404" pitchFamily="49" charset="0"/>
              </a:rPr>
              <a:t>Channel.fromList</a:t>
            </a:r>
            <a:r>
              <a:rPr lang="fr-FR" sz="1600" b="0" i="0" u="none" strike="noStrike" dirty="0">
                <a:solidFill>
                  <a:schemeClr val="accent3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( ["</a:t>
            </a:r>
            <a:r>
              <a:rPr lang="fr-FR" sz="1600" b="0" i="0" u="none" strike="noStrike" dirty="0">
                <a:solidFill>
                  <a:schemeClr val="accent2"/>
                </a:solidFill>
                <a:effectLst/>
                <a:latin typeface="Courier New" panose="02070309020205020404" pitchFamily="49" charset="0"/>
              </a:rPr>
              <a:t>SRR935090</a:t>
            </a:r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", "</a:t>
            </a:r>
            <a:r>
              <a:rPr lang="fr-FR" sz="1600" b="0" i="0" u="none" strike="noStrike" dirty="0">
                <a:solidFill>
                  <a:schemeClr val="accent2"/>
                </a:solidFill>
                <a:effectLst/>
                <a:latin typeface="Courier New" panose="02070309020205020404" pitchFamily="49" charset="0"/>
              </a:rPr>
              <a:t>SRR935091</a:t>
            </a:r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"] ) </a:t>
            </a:r>
          </a:p>
          <a:p>
            <a:pPr algn="l"/>
            <a:endParaRPr lang="fr-FR" sz="1600" b="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algn="l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	</a:t>
            </a:r>
            <a:r>
              <a:rPr lang="fr-FR" sz="16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// </a:t>
            </a:r>
            <a:r>
              <a:rPr lang="fr-FR" sz="1600" b="0" i="0" u="none" strike="noStrike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Define</a:t>
            </a:r>
            <a:r>
              <a:rPr lang="fr-FR" sz="16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 the workflow </a:t>
            </a:r>
          </a:p>
          <a:p>
            <a:pPr algn="l"/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	GET_SRA_BY_ACCESSION ( </a:t>
            </a:r>
            <a:r>
              <a:rPr lang="fr-FR" sz="1600" b="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ch_sra_ids</a:t>
            </a:r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 ) </a:t>
            </a:r>
          </a:p>
          <a:p>
            <a:pPr algn="l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	</a:t>
            </a:r>
          </a:p>
          <a:p>
            <a:pPr algn="l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	RUN_FASTQC ( 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GET_SRA_BY_ACCESSION</a:t>
            </a:r>
            <a:r>
              <a:rPr lang="fr-FR" sz="1600" dirty="0" err="1">
                <a:solidFill>
                  <a:schemeClr val="accent3"/>
                </a:solidFill>
                <a:latin typeface="Courier New" panose="02070309020205020404" pitchFamily="49" charset="0"/>
              </a:rPr>
              <a:t>.out</a:t>
            </a:r>
            <a:r>
              <a:rPr lang="fr-FR" sz="1600" dirty="0">
                <a:solidFill>
                  <a:schemeClr val="accent3"/>
                </a:solidFill>
                <a:latin typeface="Courier New" panose="02070309020205020404" pitchFamily="49" charset="0"/>
              </a:rPr>
              <a:t> 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)</a:t>
            </a:r>
          </a:p>
          <a:p>
            <a:pPr algn="l"/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	</a:t>
            </a:r>
          </a:p>
          <a:p>
            <a:pPr algn="l"/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32871109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78AB41B-C33C-BA20-5534-31D23D8E7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6FA7CF1-2D02-6EBB-82FD-2403FBDD303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Anatomy</a:t>
            </a:r>
            <a:r>
              <a:rPr lang="fr-FR" dirty="0"/>
              <a:t> of a workflow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BD14B11-A09D-67A3-DB70-3AC5295DBFA4}"/>
              </a:ext>
            </a:extLst>
          </p:cNvPr>
          <p:cNvSpPr/>
          <p:nvPr/>
        </p:nvSpPr>
        <p:spPr>
          <a:xfrm>
            <a:off x="141448" y="1107549"/>
            <a:ext cx="8861104" cy="3100061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72000" tIns="72000" rIns="72000" bIns="72000" rtlCol="0" anchor="ctr">
            <a:spAutoFit/>
          </a:bodyPr>
          <a:lstStyle/>
          <a:p>
            <a:pPr algn="l"/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workflow {</a:t>
            </a:r>
          </a:p>
          <a:p>
            <a:pPr algn="l"/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 </a:t>
            </a:r>
          </a:p>
          <a:p>
            <a:pPr algn="l"/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	</a:t>
            </a:r>
            <a:r>
              <a:rPr lang="fr-FR" sz="16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// </a:t>
            </a:r>
            <a:r>
              <a:rPr lang="fr-FR" sz="1600" b="0" i="0" u="none" strike="noStrike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Define</a:t>
            </a:r>
            <a:r>
              <a:rPr lang="fr-FR" sz="16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 SRA input data </a:t>
            </a:r>
            <a:r>
              <a:rPr lang="fr-FR" sz="1600" b="0" i="0" u="none" strike="noStrike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channel</a:t>
            </a:r>
            <a:r>
              <a:rPr lang="fr-FR" sz="16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 </a:t>
            </a:r>
          </a:p>
          <a:p>
            <a:pPr algn="l"/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	</a:t>
            </a:r>
            <a:r>
              <a:rPr lang="fr-FR" sz="1600" b="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ch_sra_ids</a:t>
            </a:r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fr-FR" sz="1600" b="0" i="0" u="none" strike="noStrike" dirty="0" err="1">
                <a:solidFill>
                  <a:schemeClr val="accent3"/>
                </a:solidFill>
                <a:effectLst/>
                <a:latin typeface="Courier New" panose="02070309020205020404" pitchFamily="49" charset="0"/>
              </a:rPr>
              <a:t>Channel.fromList</a:t>
            </a:r>
            <a:r>
              <a:rPr lang="fr-FR" sz="1600" b="0" i="0" u="none" strike="noStrike" dirty="0">
                <a:solidFill>
                  <a:schemeClr val="accent3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( ["</a:t>
            </a:r>
            <a:r>
              <a:rPr lang="fr-FR" sz="1600" b="0" i="0" u="none" strike="noStrike" dirty="0">
                <a:solidFill>
                  <a:schemeClr val="accent2"/>
                </a:solidFill>
                <a:effectLst/>
                <a:latin typeface="Courier New" panose="02070309020205020404" pitchFamily="49" charset="0"/>
              </a:rPr>
              <a:t>SRR935090</a:t>
            </a:r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", "</a:t>
            </a:r>
            <a:r>
              <a:rPr lang="fr-FR" sz="1600" b="0" i="0" u="none" strike="noStrike" dirty="0">
                <a:solidFill>
                  <a:schemeClr val="accent2"/>
                </a:solidFill>
                <a:effectLst/>
                <a:latin typeface="Courier New" panose="02070309020205020404" pitchFamily="49" charset="0"/>
              </a:rPr>
              <a:t>SRR935091</a:t>
            </a:r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"] ) </a:t>
            </a:r>
          </a:p>
          <a:p>
            <a:pPr algn="l"/>
            <a:endParaRPr lang="fr-FR" sz="1600" b="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algn="l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	</a:t>
            </a:r>
            <a:r>
              <a:rPr lang="fr-FR" sz="16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// </a:t>
            </a:r>
            <a:r>
              <a:rPr lang="fr-FR" sz="1600" b="0" i="0" u="none" strike="noStrike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Define</a:t>
            </a:r>
            <a:r>
              <a:rPr lang="fr-FR" sz="16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urier New" panose="02070309020205020404" pitchFamily="49" charset="0"/>
              </a:rPr>
              <a:t> the workflow </a:t>
            </a:r>
          </a:p>
          <a:p>
            <a:pPr algn="l"/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	GET_SRA_BY_ACCESSION ( </a:t>
            </a:r>
            <a:r>
              <a:rPr lang="fr-FR" sz="1600" b="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ch_sra_ids</a:t>
            </a:r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 ) </a:t>
            </a:r>
          </a:p>
          <a:p>
            <a:pPr algn="l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	</a:t>
            </a:r>
          </a:p>
          <a:p>
            <a:pPr algn="l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	RUN_FASTQC ( 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GET_SRA_BY_ACCESSION</a:t>
            </a:r>
            <a:r>
              <a:rPr lang="fr-FR" sz="1600" dirty="0" err="1">
                <a:solidFill>
                  <a:schemeClr val="accent3"/>
                </a:solidFill>
                <a:latin typeface="Courier New" panose="02070309020205020404" pitchFamily="49" charset="0"/>
              </a:rPr>
              <a:t>.out</a:t>
            </a:r>
            <a:r>
              <a:rPr lang="fr-FR" sz="1600" dirty="0">
                <a:solidFill>
                  <a:schemeClr val="accent3"/>
                </a:solidFill>
                <a:latin typeface="Courier New" panose="02070309020205020404" pitchFamily="49" charset="0"/>
              </a:rPr>
              <a:t> 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)</a:t>
            </a:r>
          </a:p>
          <a:p>
            <a:pPr algn="l"/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	</a:t>
            </a:r>
          </a:p>
          <a:p>
            <a:pPr algn="l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	RUN_MULTIQC ( 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RUN_FASTQC</a:t>
            </a:r>
            <a:r>
              <a:rPr lang="fr-FR" sz="1600" dirty="0" err="1">
                <a:solidFill>
                  <a:schemeClr val="accent3"/>
                </a:solidFill>
                <a:latin typeface="Courier New" panose="02070309020205020404" pitchFamily="49" charset="0"/>
              </a:rPr>
              <a:t>.out.collect</a:t>
            </a:r>
            <a:r>
              <a:rPr lang="fr-FR" sz="1600" dirty="0">
                <a:solidFill>
                  <a:schemeClr val="accent3"/>
                </a:solidFill>
                <a:latin typeface="Courier New" panose="02070309020205020404" pitchFamily="49" charset="0"/>
              </a:rPr>
              <a:t>() 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)</a:t>
            </a:r>
            <a:endParaRPr lang="fr-FR" sz="1600" b="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algn="l"/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2472110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C8621D6-69A3-0C6E-8E50-DA785C865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FBEE70-9EC2-4AC0-F182-B52C76856A4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Executing</a:t>
            </a:r>
            <a:r>
              <a:rPr lang="fr-FR" dirty="0"/>
              <a:t> </a:t>
            </a:r>
            <a:r>
              <a:rPr lang="fr-FR" dirty="0" err="1"/>
              <a:t>Nextflow</a:t>
            </a:r>
            <a:r>
              <a:rPr lang="fr-FR"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3CC56C3-525C-A599-A8A9-3686BE984413}"/>
              </a:ext>
            </a:extLst>
          </p:cNvPr>
          <p:cNvSpPr/>
          <p:nvPr/>
        </p:nvSpPr>
        <p:spPr>
          <a:xfrm>
            <a:off x="141448" y="691378"/>
            <a:ext cx="8861104" cy="637849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72000" tIns="72000" rIns="72000" bIns="72000" rtlCol="0" anchor="ctr">
            <a:spAutoFit/>
          </a:bodyPr>
          <a:lstStyle/>
          <a:p>
            <a:pPr algn="l"/>
            <a:r>
              <a:rPr lang="fr-FR" sz="1600" b="0" i="0" u="none" strike="noStrike" dirty="0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# </a:t>
            </a:r>
            <a:r>
              <a:rPr lang="fr-FR" sz="1600" b="0" i="0" u="none" strike="noStrike" dirty="0" err="1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Execute</a:t>
            </a:r>
            <a:r>
              <a:rPr lang="fr-FR" sz="1600" b="0" i="0" u="none" strike="noStrike" dirty="0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 a workflow</a:t>
            </a:r>
          </a:p>
          <a:p>
            <a:pPr algn="l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$ 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nextflow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 </a:t>
            </a:r>
            <a:r>
              <a:rPr lang="fr-FR" sz="1600" dirty="0">
                <a:solidFill>
                  <a:schemeClr val="accent2"/>
                </a:solidFill>
                <a:latin typeface="Courier New" panose="02070309020205020404" pitchFamily="49" charset="0"/>
              </a:rPr>
              <a:t>run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 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main.nf</a:t>
            </a:r>
            <a:endParaRPr lang="fr-FR" sz="1600" b="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96530C4-068A-61B5-6735-91BEDC74802C}"/>
              </a:ext>
            </a:extLst>
          </p:cNvPr>
          <p:cNvSpPr/>
          <p:nvPr/>
        </p:nvSpPr>
        <p:spPr>
          <a:xfrm>
            <a:off x="141448" y="1516700"/>
            <a:ext cx="8861104" cy="637849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72000" tIns="72000" rIns="72000" bIns="72000" rtlCol="0" anchor="ctr">
            <a:spAutoFit/>
          </a:bodyPr>
          <a:lstStyle/>
          <a:p>
            <a:pPr algn="l"/>
            <a:r>
              <a:rPr lang="fr-FR" sz="1600" b="0" i="0" u="none" strike="noStrike" dirty="0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# Re-run </a:t>
            </a:r>
            <a:r>
              <a:rPr lang="fr-FR" sz="1600" b="0" i="0" u="none" strike="noStrike" dirty="0" err="1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using</a:t>
            </a:r>
            <a:r>
              <a:rPr lang="fr-FR" sz="1600" b="0" i="0" u="none" strike="noStrike" dirty="0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FR" sz="1600" b="0" i="0" u="none" strike="noStrike" dirty="0" err="1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cached</a:t>
            </a:r>
            <a:r>
              <a:rPr lang="fr-FR" sz="1600" b="0" i="0" u="none" strike="noStrike" dirty="0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FR" sz="1600" b="0" i="0" u="none" strike="noStrike" dirty="0" err="1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results</a:t>
            </a:r>
            <a:endParaRPr lang="fr-FR" sz="1600" b="0" i="0" u="none" strike="noStrike" dirty="0">
              <a:solidFill>
                <a:schemeClr val="bg1">
                  <a:lumMod val="65000"/>
                </a:schemeClr>
              </a:solidFill>
              <a:effectLst/>
              <a:latin typeface="Courier New" panose="02070309020205020404" pitchFamily="49" charset="0"/>
            </a:endParaRPr>
          </a:p>
          <a:p>
            <a:pPr algn="l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$ 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nextflow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 run 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main.nf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 </a:t>
            </a:r>
            <a:r>
              <a:rPr lang="fr-FR" sz="1600" dirty="0">
                <a:solidFill>
                  <a:schemeClr val="accent2"/>
                </a:solidFill>
                <a:latin typeface="Courier New" panose="02070309020205020404" pitchFamily="49" charset="0"/>
              </a:rPr>
              <a:t>-</a:t>
            </a:r>
            <a:r>
              <a:rPr lang="fr-FR" sz="1600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resume</a:t>
            </a:r>
            <a:endParaRPr lang="fr-FR" sz="1600" b="0" i="0" u="none" strike="noStrike" dirty="0">
              <a:solidFill>
                <a:schemeClr val="accent2"/>
              </a:solidFill>
              <a:effectLst/>
              <a:latin typeface="Courier New" panose="02070309020205020404" pitchFamily="49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E564B0-8BB2-0073-EB86-FE44FA75F067}"/>
              </a:ext>
            </a:extLst>
          </p:cNvPr>
          <p:cNvSpPr/>
          <p:nvPr/>
        </p:nvSpPr>
        <p:spPr>
          <a:xfrm>
            <a:off x="141448" y="2358026"/>
            <a:ext cx="8861104" cy="637849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72000" tIns="72000" rIns="72000" bIns="72000" rtlCol="0" anchor="ctr">
            <a:spAutoFit/>
          </a:bodyPr>
          <a:lstStyle/>
          <a:p>
            <a:pPr algn="l"/>
            <a:r>
              <a:rPr lang="fr-FR" sz="1600" b="0" i="0" u="none" strike="noStrike" dirty="0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# </a:t>
            </a:r>
            <a:r>
              <a:rPr lang="fr-FR" sz="1600" b="0" i="0" u="none" strike="noStrike" dirty="0" err="1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Executing</a:t>
            </a:r>
            <a:r>
              <a:rPr lang="fr-FR" sz="1600" b="0" i="0" u="none" strike="noStrike" dirty="0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fr-FR" sz="1600" b="0" i="0" u="none" strike="noStrike" dirty="0" err="1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with</a:t>
            </a:r>
            <a:r>
              <a:rPr lang="fr-FR" sz="1600" b="0" i="0" u="none" strike="noStrike" dirty="0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 a </a:t>
            </a:r>
            <a:r>
              <a:rPr lang="fr-FR" sz="1600" b="0" i="0" u="none" strike="noStrike" dirty="0" err="1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specific</a:t>
            </a:r>
            <a:r>
              <a:rPr lang="fr-FR" sz="1600" b="0" i="0" u="none" strike="noStrike" dirty="0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 configuration file</a:t>
            </a:r>
          </a:p>
          <a:p>
            <a:pPr algn="l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$ 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nextflow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 run 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main.nf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 </a:t>
            </a:r>
            <a:r>
              <a:rPr lang="fr-FR" sz="1600" dirty="0">
                <a:solidFill>
                  <a:schemeClr val="accent2"/>
                </a:solidFill>
                <a:latin typeface="Courier New" panose="02070309020205020404" pitchFamily="49" charset="0"/>
              </a:rPr>
              <a:t>–c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 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nextflow.config</a:t>
            </a:r>
            <a:endParaRPr lang="fr-FR" sz="1600" b="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8AF598-C767-9FBD-D17A-BB7510488FBE}"/>
              </a:ext>
            </a:extLst>
          </p:cNvPr>
          <p:cNvSpPr/>
          <p:nvPr/>
        </p:nvSpPr>
        <p:spPr>
          <a:xfrm>
            <a:off x="141448" y="3214248"/>
            <a:ext cx="8861104" cy="637849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72000" tIns="72000" rIns="72000" bIns="72000" rtlCol="0" anchor="ctr">
            <a:spAutoFit/>
          </a:bodyPr>
          <a:lstStyle/>
          <a:p>
            <a:pPr algn="l"/>
            <a:r>
              <a:rPr lang="fr-FR" sz="1600" b="0" i="0" u="none" strike="noStrike" dirty="0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# </a:t>
            </a:r>
            <a:r>
              <a:rPr lang="fr-FR" sz="1600" b="0" i="0" u="none" strike="noStrike" dirty="0" err="1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Supply</a:t>
            </a:r>
            <a:r>
              <a:rPr lang="fr-FR" sz="1600" b="0" i="0" u="none" strike="noStrike" dirty="0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 a custom </a:t>
            </a:r>
            <a:r>
              <a:rPr lang="fr-FR" sz="1600" b="0" i="0" u="none" strike="noStrike" dirty="0" err="1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parameter</a:t>
            </a:r>
            <a:endParaRPr lang="fr-FR" sz="1600" b="0" i="0" u="none" strike="noStrike" dirty="0">
              <a:solidFill>
                <a:schemeClr val="bg1">
                  <a:lumMod val="65000"/>
                </a:schemeClr>
              </a:solidFill>
              <a:effectLst/>
              <a:latin typeface="Courier New" panose="02070309020205020404" pitchFamily="49" charset="0"/>
            </a:endParaRPr>
          </a:p>
          <a:p>
            <a:pPr algn="l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$ 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nextflow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 run 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main.nf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 </a:t>
            </a:r>
            <a:r>
              <a:rPr lang="fr-FR" sz="1600" dirty="0">
                <a:solidFill>
                  <a:schemeClr val="accent2"/>
                </a:solidFill>
                <a:latin typeface="Courier New" panose="02070309020205020404" pitchFamily="49" charset="0"/>
              </a:rPr>
              <a:t>–-</a:t>
            </a:r>
            <a:r>
              <a:rPr lang="fr-FR" sz="1600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my_param</a:t>
            </a:r>
            <a:r>
              <a:rPr lang="fr-FR" sz="1600" dirty="0">
                <a:solidFill>
                  <a:schemeClr val="accent2"/>
                </a:solidFill>
                <a:latin typeface="Courier New" panose="02070309020205020404" pitchFamily="49" charset="0"/>
              </a:rPr>
              <a:t> </a:t>
            </a:r>
            <a:r>
              <a:rPr lang="fr-FR" sz="1600" b="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fr-FR" sz="1600" b="0" i="0" u="none" strike="noStrike" dirty="0" err="1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my</a:t>
            </a:r>
            <a:r>
              <a:rPr lang="fr-FR" sz="1600" b="0" i="0" u="none" strike="noStrike" dirty="0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 value"</a:t>
            </a:r>
            <a:r>
              <a:rPr lang="fr-FR" sz="1600" dirty="0">
                <a:solidFill>
                  <a:schemeClr val="tx1"/>
                </a:solidFill>
                <a:latin typeface="Courier New" panose="02070309020205020404" pitchFamily="49" charset="0"/>
              </a:rPr>
              <a:t> </a:t>
            </a:r>
            <a:endParaRPr lang="fr-FR" sz="1600" b="0" i="0" u="none" strike="noStrike" dirty="0">
              <a:solidFill>
                <a:schemeClr val="tx1"/>
              </a:solidFill>
              <a:effectLst/>
              <a:latin typeface="Courier New" panose="02070309020205020404" pitchFamily="49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88BA61-47E3-9BEA-E322-6C427BB27144}"/>
              </a:ext>
            </a:extLst>
          </p:cNvPr>
          <p:cNvSpPr/>
          <p:nvPr/>
        </p:nvSpPr>
        <p:spPr>
          <a:xfrm>
            <a:off x="141448" y="4083316"/>
            <a:ext cx="8861104" cy="88407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72000" tIns="72000" rIns="72000" bIns="72000" rtlCol="0" anchor="ctr">
            <a:spAutoFit/>
          </a:bodyPr>
          <a:lstStyle/>
          <a:p>
            <a:pPr algn="l"/>
            <a:r>
              <a:rPr lang="fr-FR" sz="1600" b="0" i="0" u="none" strike="noStrike" dirty="0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# Use Docker or </a:t>
            </a:r>
            <a:r>
              <a:rPr lang="fr-FR" sz="1600" b="0" i="0" u="none" strike="noStrike" dirty="0" err="1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Singularity</a:t>
            </a:r>
            <a:endParaRPr lang="fr-FR" sz="1600" b="0" i="0" u="none" strike="noStrike" dirty="0">
              <a:solidFill>
                <a:schemeClr val="bg1">
                  <a:lumMod val="65000"/>
                </a:schemeClr>
              </a:solidFill>
              <a:effectLst/>
              <a:latin typeface="Courier New" panose="02070309020205020404" pitchFamily="49" charset="0"/>
            </a:endParaRPr>
          </a:p>
          <a:p>
            <a:pPr algn="l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$ 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nextflow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 run 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main.nf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 –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with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-docker</a:t>
            </a:r>
          </a:p>
          <a:p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$ 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nextflow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 run 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main.nf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 –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with-singularity</a:t>
            </a:r>
            <a:endParaRPr lang="fr-FR" sz="1600" b="0" i="0" u="none" strike="noStrike" dirty="0">
              <a:solidFill>
                <a:schemeClr val="tx1"/>
              </a:solidFill>
              <a:effectLst/>
              <a:latin typeface="Courier New" panose="02070309020205020404" pitchFamily="49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DC4A05-83EC-91F2-A4B4-E780197F8A4A}"/>
              </a:ext>
            </a:extLst>
          </p:cNvPr>
          <p:cNvSpPr/>
          <p:nvPr/>
        </p:nvSpPr>
        <p:spPr>
          <a:xfrm>
            <a:off x="141448" y="5198605"/>
            <a:ext cx="8861104" cy="637849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72000" tIns="72000" rIns="72000" bIns="72000" rtlCol="0" anchor="ctr">
            <a:spAutoFit/>
          </a:bodyPr>
          <a:lstStyle/>
          <a:p>
            <a:pPr algn="l"/>
            <a:r>
              <a:rPr lang="fr-FR" sz="1600" b="0" i="0" u="none" strike="noStrike" dirty="0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# Use a </a:t>
            </a:r>
            <a:r>
              <a:rPr lang="fr-FR" sz="1600" b="0" i="0" u="none" strike="noStrike" dirty="0" err="1">
                <a:solidFill>
                  <a:schemeClr val="bg1">
                    <a:lumMod val="65000"/>
                  </a:schemeClr>
                </a:solidFill>
                <a:effectLst/>
                <a:latin typeface="Courier New" panose="02070309020205020404" pitchFamily="49" charset="0"/>
              </a:rPr>
              <a:t>pre</a:t>
            </a:r>
            <a:r>
              <a:rPr lang="fr-FR" sz="1600" dirty="0" err="1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-defined</a:t>
            </a:r>
            <a:r>
              <a:rPr lang="fr-FR" sz="1600" dirty="0">
                <a:solidFill>
                  <a:schemeClr val="bg1">
                    <a:lumMod val="65000"/>
                  </a:schemeClr>
                </a:solidFill>
                <a:latin typeface="Courier New" panose="02070309020205020404" pitchFamily="49" charset="0"/>
              </a:rPr>
              <a:t> configuration profile</a:t>
            </a:r>
            <a:endParaRPr lang="fr-FR" sz="1600" b="0" i="0" u="none" strike="noStrike" dirty="0">
              <a:solidFill>
                <a:schemeClr val="bg1">
                  <a:lumMod val="65000"/>
                </a:schemeClr>
              </a:solidFill>
              <a:effectLst/>
              <a:latin typeface="Courier New" panose="02070309020205020404" pitchFamily="49" charset="0"/>
            </a:endParaRPr>
          </a:p>
          <a:p>
            <a:pPr algn="l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$ 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nextflow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 run 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main.nf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 </a:t>
            </a:r>
            <a:r>
              <a:rPr lang="fr-FR" sz="1600" dirty="0">
                <a:solidFill>
                  <a:schemeClr val="accent2"/>
                </a:solidFill>
                <a:latin typeface="Courier New" panose="02070309020205020404" pitchFamily="49" charset="0"/>
              </a:rPr>
              <a:t>–profile </a:t>
            </a:r>
            <a:r>
              <a:rPr lang="fr-FR" sz="1600" b="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my_cluster_profile</a:t>
            </a:r>
            <a:endParaRPr lang="fr-FR" sz="1600" b="0" i="0" u="none" strike="noStrike" dirty="0">
              <a:solidFill>
                <a:schemeClr val="tx1"/>
              </a:solidFill>
              <a:effectLst/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763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2436D2F-CA07-B341-B6DE-EFD44F783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196F35F-2E52-B9B8-E70B-60981073D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585" y="857141"/>
            <a:ext cx="7501669" cy="195043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B3B1A804-8D5E-3D35-481D-AE063DAC389B}"/>
              </a:ext>
            </a:extLst>
          </p:cNvPr>
          <p:cNvSpPr txBox="1"/>
          <p:nvPr/>
        </p:nvSpPr>
        <p:spPr>
          <a:xfrm>
            <a:off x="357831" y="3429000"/>
            <a:ext cx="8479175" cy="236156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22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2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Start of 2018 / NGI Stockholm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22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1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22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1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GB" sz="2200" b="0" i="0" u="none" strike="noStrike" kern="1200" cap="none" dirty="0">
              <a:ln>
                <a:noFill/>
              </a:ln>
              <a:latin typeface="Liberation Sans" pitchFamily="18"/>
              <a:ea typeface="Noto Sans CJK SC Regular" pitchFamily="2"/>
              <a:cs typeface="FreeSans" pitchFamily="2"/>
            </a:endParaRPr>
          </a:p>
          <a:p>
            <a:pPr marL="0" marR="0" lvl="1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22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A community effort to collect a curated set of analysis pipelines built using </a:t>
            </a:r>
            <a:r>
              <a:rPr lang="en-GB" sz="2200" b="0" i="0" u="none" strike="noStrike" kern="1200" cap="none" dirty="0" err="1">
                <a:ln>
                  <a:noFill/>
                </a:ln>
                <a:solidFill>
                  <a:schemeClr val="accent2"/>
                </a:solidFill>
                <a:latin typeface="Liberation Sans" pitchFamily="18"/>
                <a:ea typeface="Noto Sans CJK SC Regular" pitchFamily="2"/>
                <a:cs typeface="FreeSans" pitchFamily="2"/>
              </a:rPr>
              <a:t>Nextflow</a:t>
            </a:r>
            <a:r>
              <a:rPr lang="en-GB" sz="2200" b="0" i="0" u="none" strike="noStrike" kern="1200" cap="none" dirty="0">
                <a:ln>
                  <a:noFill/>
                </a:ln>
                <a:latin typeface="Liberation Sans" pitchFamily="18"/>
                <a:ea typeface="Noto Sans CJK SC Regular" pitchFamily="2"/>
                <a:cs typeface="FreeSans" pitchFamily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581237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361F373-44B9-0D7B-E91E-46B83D53C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628A826-5940-C7DE-72AD-37DA48C0DC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8156" y="92597"/>
            <a:ext cx="5707687" cy="578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1802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10673B2-3682-FD74-D99C-336273AD1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9F890DF6-7C55-3C9A-EDFB-A446669B0C1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8968"/>
            <a:ext cx="9144000" cy="5324428"/>
          </a:xfrm>
        </p:spPr>
      </p:pic>
    </p:spTree>
    <p:extLst>
      <p:ext uri="{BB962C8B-B14F-4D97-AF65-F5344CB8AC3E}">
        <p14:creationId xmlns:p14="http://schemas.microsoft.com/office/powerpoint/2010/main" val="32037817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CB87A48-08D4-EC07-51DD-75EFBE9EA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680CA09B-EA5B-4C59-00AE-44DC82D3360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46" r="9949"/>
          <a:stretch/>
        </p:blipFill>
        <p:spPr>
          <a:xfrm>
            <a:off x="-49468" y="4627555"/>
            <a:ext cx="9193468" cy="1449154"/>
          </a:xfr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363DCF2-AA82-F690-4143-E07B90A688A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l="4882" t="6247" r="5959"/>
          <a:stretch/>
        </p:blipFill>
        <p:spPr>
          <a:xfrm>
            <a:off x="-49468" y="0"/>
            <a:ext cx="7268901" cy="355955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E2B9992-A548-997B-53F6-200565FB58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9468" y="2230444"/>
            <a:ext cx="3628503" cy="2397111"/>
          </a:xfrm>
          <a:prstGeom prst="rect">
            <a:avLst/>
          </a:prstGeom>
        </p:spPr>
      </p:pic>
      <p:pic>
        <p:nvPicPr>
          <p:cNvPr id="8" name="Espace réservé du contenu 5">
            <a:extLst>
              <a:ext uri="{FF2B5EF4-FFF2-40B4-BE49-F238E27FC236}">
                <a16:creationId xmlns:a16="http://schemas.microsoft.com/office/drawing/2014/main" id="{065C81A5-DC01-B513-B1BB-7B76831AE8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490" b="53946"/>
          <a:stretch/>
        </p:blipFill>
        <p:spPr>
          <a:xfrm>
            <a:off x="3579035" y="3559557"/>
            <a:ext cx="5564965" cy="1159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048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21FBA3B-5969-BC9A-DB26-4106E1321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000921-4B3E-7873-1EF4-A65AAD79218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Differences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</a:t>
            </a:r>
            <a:r>
              <a:rPr lang="fr-FR" dirty="0" err="1"/>
              <a:t>Snakemake</a:t>
            </a:r>
            <a:r>
              <a:rPr lang="fr-FR" dirty="0"/>
              <a:t> and </a:t>
            </a:r>
            <a:r>
              <a:rPr lang="fr-FR" dirty="0" err="1"/>
              <a:t>Nextflow</a:t>
            </a:r>
            <a:r>
              <a:rPr lang="fr-FR" dirty="0"/>
              <a:t> </a:t>
            </a:r>
          </a:p>
        </p:txBody>
      </p:sp>
      <p:graphicFrame>
        <p:nvGraphicFramePr>
          <p:cNvPr id="8" name="Tableau 8">
            <a:extLst>
              <a:ext uri="{FF2B5EF4-FFF2-40B4-BE49-F238E27FC236}">
                <a16:creationId xmlns:a16="http://schemas.microsoft.com/office/drawing/2014/main" id="{3B3A8B11-4A29-9709-61A5-80200970CB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807894"/>
              </p:ext>
            </p:extLst>
          </p:nvPr>
        </p:nvGraphicFramePr>
        <p:xfrm>
          <a:off x="439839" y="717630"/>
          <a:ext cx="8264322" cy="359166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54774">
                  <a:extLst>
                    <a:ext uri="{9D8B030D-6E8A-4147-A177-3AD203B41FA5}">
                      <a16:colId xmlns:a16="http://schemas.microsoft.com/office/drawing/2014/main" val="2966328899"/>
                    </a:ext>
                  </a:extLst>
                </a:gridCol>
                <a:gridCol w="2754774">
                  <a:extLst>
                    <a:ext uri="{9D8B030D-6E8A-4147-A177-3AD203B41FA5}">
                      <a16:colId xmlns:a16="http://schemas.microsoft.com/office/drawing/2014/main" val="4280610998"/>
                    </a:ext>
                  </a:extLst>
                </a:gridCol>
                <a:gridCol w="2754774">
                  <a:extLst>
                    <a:ext uri="{9D8B030D-6E8A-4147-A177-3AD203B41FA5}">
                      <a16:colId xmlns:a16="http://schemas.microsoft.com/office/drawing/2014/main" val="3528030672"/>
                    </a:ext>
                  </a:extLst>
                </a:gridCol>
              </a:tblGrid>
              <a:tr h="340291">
                <a:tc>
                  <a:txBody>
                    <a:bodyPr/>
                    <a:lstStyle/>
                    <a:p>
                      <a:pPr algn="ctr"/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err="1"/>
                        <a:t>Snakemake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err="1"/>
                        <a:t>Nextflow</a:t>
                      </a:r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511877"/>
                  </a:ext>
                </a:extLst>
              </a:tr>
              <a:tr h="432888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err="1"/>
                        <a:t>Language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Python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Groovy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2504927"/>
                  </a:ext>
                </a:extLst>
              </a:tr>
              <a:tr h="747176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err="1"/>
                        <a:t>Everything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is</a:t>
                      </a:r>
                      <a:r>
                        <a:rPr lang="fr-FR" sz="1800" dirty="0"/>
                        <a:t> a file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Can use </a:t>
                      </a:r>
                      <a:r>
                        <a:rPr lang="fr-FR" sz="1800" dirty="0" err="1"/>
                        <a:t>both</a:t>
                      </a:r>
                      <a:r>
                        <a:rPr lang="fr-FR" sz="1800" dirty="0"/>
                        <a:t> files and values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069419"/>
                  </a:ext>
                </a:extLst>
              </a:tr>
              <a:tr h="747176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err="1"/>
                        <a:t>Execution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err="1"/>
                        <a:t>Working</a:t>
                      </a:r>
                      <a:r>
                        <a:rPr lang="fr-FR" sz="1800" dirty="0"/>
                        <a:t> directory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err="1"/>
                        <a:t>Each</a:t>
                      </a:r>
                      <a:r>
                        <a:rPr lang="fr-FR" sz="1800" dirty="0"/>
                        <a:t> job in </a:t>
                      </a:r>
                      <a:r>
                        <a:rPr lang="fr-FR" sz="1800" dirty="0" err="1"/>
                        <a:t>its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own</a:t>
                      </a:r>
                      <a:r>
                        <a:rPr lang="fr-FR" sz="1800" dirty="0"/>
                        <a:t> directory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9476516"/>
                  </a:ext>
                </a:extLst>
              </a:tr>
              <a:tr h="432888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err="1"/>
                        <a:t>Philosophy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«  Pull 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«  Push 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4855271"/>
                  </a:ext>
                </a:extLst>
              </a:tr>
              <a:tr h="432888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Dry-runs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265852"/>
                  </a:ext>
                </a:extLst>
              </a:tr>
              <a:tr h="432888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Track code changes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797816"/>
                  </a:ext>
                </a:extLst>
              </a:tr>
            </a:tbl>
          </a:graphicData>
        </a:graphic>
      </p:graphicFrame>
      <p:sp>
        <p:nvSpPr>
          <p:cNvPr id="9" name="ZoneTexte 8">
            <a:extLst>
              <a:ext uri="{FF2B5EF4-FFF2-40B4-BE49-F238E27FC236}">
                <a16:creationId xmlns:a16="http://schemas.microsoft.com/office/drawing/2014/main" id="{F3499CFF-F0B3-4A4B-6206-9C7B819672F1}"/>
              </a:ext>
            </a:extLst>
          </p:cNvPr>
          <p:cNvSpPr txBox="1"/>
          <p:nvPr/>
        </p:nvSpPr>
        <p:spPr>
          <a:xfrm>
            <a:off x="1192192" y="4768770"/>
            <a:ext cx="5926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2"/>
                </a:solidFill>
              </a:rPr>
              <a:t>Question</a:t>
            </a:r>
            <a:r>
              <a:rPr lang="fr-FR" dirty="0"/>
              <a:t>: But, </a:t>
            </a:r>
            <a:r>
              <a:rPr lang="fr-FR" dirty="0" err="1"/>
              <a:t>which</a:t>
            </a:r>
            <a:r>
              <a:rPr lang="fr-FR" dirty="0"/>
              <a:t> one </a:t>
            </a:r>
            <a:r>
              <a:rPr lang="fr-FR" dirty="0" err="1"/>
              <a:t>is</a:t>
            </a:r>
            <a:r>
              <a:rPr lang="fr-FR" dirty="0"/>
              <a:t> the best?</a:t>
            </a:r>
          </a:p>
          <a:p>
            <a:r>
              <a:rPr lang="fr-FR" b="1" dirty="0" err="1">
                <a:solidFill>
                  <a:schemeClr val="accent2"/>
                </a:solidFill>
              </a:rPr>
              <a:t>Answer</a:t>
            </a:r>
            <a:r>
              <a:rPr lang="fr-FR" dirty="0"/>
              <a:t>: </a:t>
            </a:r>
            <a:r>
              <a:rPr lang="fr-FR" dirty="0" err="1"/>
              <a:t>Both</a:t>
            </a:r>
            <a:r>
              <a:rPr lang="fr-FR" dirty="0"/>
              <a:t>– </a:t>
            </a:r>
            <a:r>
              <a:rPr lang="fr-FR" dirty="0" err="1"/>
              <a:t>it’s</a:t>
            </a:r>
            <a:r>
              <a:rPr lang="fr-FR" dirty="0"/>
              <a:t> </a:t>
            </a:r>
            <a:r>
              <a:rPr lang="fr-FR" dirty="0" err="1"/>
              <a:t>mostly</a:t>
            </a:r>
            <a:r>
              <a:rPr lang="fr-FR" dirty="0"/>
              <a:t> up to </a:t>
            </a:r>
            <a:r>
              <a:rPr lang="fr-FR" dirty="0" err="1"/>
              <a:t>personal</a:t>
            </a:r>
            <a:r>
              <a:rPr lang="fr-FR" dirty="0"/>
              <a:t> </a:t>
            </a:r>
            <a:r>
              <a:rPr lang="fr-FR" dirty="0" err="1"/>
              <a:t>preference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7751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0221489-4C7A-BCC2-A225-CEBE8AE1A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DFD9877-6585-4ACF-A78D-2B3CA370361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Nextflow</a:t>
            </a:r>
            <a:r>
              <a:rPr lang="fr-FR" dirty="0"/>
              <a:t> </a:t>
            </a:r>
            <a:r>
              <a:rPr lang="fr-FR" dirty="0" err="1"/>
              <a:t>features</a:t>
            </a:r>
            <a:r>
              <a:rPr lang="fr-FR" dirty="0"/>
              <a:t>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88D2B56-3650-3440-1C30-FF74BBA16D51}"/>
              </a:ext>
            </a:extLst>
          </p:cNvPr>
          <p:cNvSpPr txBox="1"/>
          <p:nvPr/>
        </p:nvSpPr>
        <p:spPr>
          <a:xfrm>
            <a:off x="1481561" y="1122745"/>
            <a:ext cx="5868364" cy="33590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 err="1">
                <a:solidFill>
                  <a:schemeClr val="accent2"/>
                </a:solidFill>
                <a:effectLst/>
                <a:latin typeface="OpenSans"/>
              </a:rPr>
              <a:t>Generalisable</a:t>
            </a:r>
            <a:endParaRPr lang="fr-FR" sz="2400" dirty="0">
              <a:effectLst/>
              <a:latin typeface="OpenSans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chemeClr val="accent2"/>
                </a:solidFill>
                <a:effectLst/>
                <a:latin typeface="OpenSans"/>
              </a:rPr>
              <a:t>Portable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chemeClr val="accent2"/>
                </a:solidFill>
                <a:effectLst/>
                <a:latin typeface="OpenSans"/>
              </a:rPr>
              <a:t>Scalable</a:t>
            </a:r>
            <a:endParaRPr lang="fr-FR" sz="2400" dirty="0">
              <a:solidFill>
                <a:schemeClr val="accent2"/>
              </a:solidFill>
              <a:latin typeface="OpenSans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chemeClr val="accent2"/>
                </a:solidFill>
                <a:effectLst/>
                <a:latin typeface="OpenSans"/>
              </a:rPr>
              <a:t>Platform-</a:t>
            </a:r>
            <a:r>
              <a:rPr lang="fr-FR" sz="2400" dirty="0" err="1">
                <a:solidFill>
                  <a:schemeClr val="accent2"/>
                </a:solidFill>
                <a:effectLst/>
                <a:latin typeface="OpenSans"/>
              </a:rPr>
              <a:t>agnostic</a:t>
            </a:r>
            <a:endParaRPr lang="fr-FR" sz="2400" dirty="0">
              <a:solidFill>
                <a:srgbClr val="84BC3F"/>
              </a:solidFill>
              <a:latin typeface="OpenSans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 err="1">
                <a:solidFill>
                  <a:srgbClr val="333333"/>
                </a:solidFill>
                <a:effectLst/>
                <a:latin typeface="OpenSans"/>
              </a:rPr>
              <a:t>Based</a:t>
            </a:r>
            <a:r>
              <a:rPr lang="fr-FR" sz="2400" dirty="0">
                <a:solidFill>
                  <a:srgbClr val="333333"/>
                </a:solidFill>
                <a:effectLst/>
                <a:latin typeface="OpenSans"/>
              </a:rPr>
              <a:t> on </a:t>
            </a:r>
            <a:r>
              <a:rPr lang="fr-FR" sz="2400" dirty="0">
                <a:solidFill>
                  <a:schemeClr val="accent2"/>
                </a:solidFill>
                <a:effectLst/>
                <a:latin typeface="OpenSans"/>
              </a:rPr>
              <a:t>Groovy</a:t>
            </a:r>
            <a:r>
              <a:rPr lang="fr-FR" sz="2400" dirty="0">
                <a:solidFill>
                  <a:srgbClr val="84BC3F"/>
                </a:solidFill>
                <a:effectLst/>
                <a:latin typeface="OpenSans"/>
              </a:rPr>
              <a:t> </a:t>
            </a:r>
            <a:r>
              <a:rPr lang="fr-FR" sz="2400" dirty="0">
                <a:solidFill>
                  <a:srgbClr val="333333"/>
                </a:solidFill>
                <a:effectLst/>
                <a:latin typeface="OpenSans"/>
              </a:rPr>
              <a:t>and Java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333333"/>
                </a:solidFill>
                <a:effectLst/>
                <a:latin typeface="OpenSans"/>
              </a:rPr>
              <a:t>Large active </a:t>
            </a:r>
            <a:r>
              <a:rPr lang="fr-FR" sz="2400" dirty="0" err="1">
                <a:solidFill>
                  <a:srgbClr val="333333"/>
                </a:solidFill>
                <a:effectLst/>
                <a:latin typeface="OpenSans"/>
              </a:rPr>
              <a:t>community</a:t>
            </a:r>
            <a:r>
              <a:rPr lang="fr-FR" sz="2400" dirty="0">
                <a:solidFill>
                  <a:srgbClr val="333333"/>
                </a:solidFill>
                <a:effectLst/>
                <a:latin typeface="OpenSans"/>
              </a:rPr>
              <a:t> in e.g. </a:t>
            </a:r>
            <a:r>
              <a:rPr lang="fr-FR" sz="2400" dirty="0" err="1">
                <a:solidFill>
                  <a:schemeClr val="accent2"/>
                </a:solidFill>
                <a:effectLst/>
                <a:latin typeface="OpenSans"/>
              </a:rPr>
              <a:t>nf-core</a:t>
            </a:r>
            <a:r>
              <a:rPr lang="fr-FR" sz="2400" dirty="0">
                <a:solidFill>
                  <a:schemeClr val="accent2"/>
                </a:solidFill>
                <a:effectLst/>
                <a:latin typeface="OpenSans"/>
              </a:rPr>
              <a:t> </a:t>
            </a:r>
            <a:endParaRPr lang="fr-FR" sz="2400" dirty="0">
              <a:solidFill>
                <a:schemeClr val="accent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25746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1B7807A-2C7E-E7A1-849D-CC89DDD7B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171DF907-BBB6-3ACE-A34E-614FF0DD3CE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t="5462" r="3432" b="8033"/>
          <a:stretch/>
        </p:blipFill>
        <p:spPr>
          <a:xfrm>
            <a:off x="1181465" y="699313"/>
            <a:ext cx="7166789" cy="3715474"/>
          </a:xfr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A62E84E7-5AC4-ECAD-4FB3-DCDDEF30534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444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000" b="0" kern="1200" cap="none" spc="0">
                <a:ln w="0"/>
                <a:solidFill>
                  <a:srgbClr val="02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kern="1200" cap="none" spc="0" baseline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kern="120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b="0" kern="1200" cap="none" spc="0" baseline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="0" kern="120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Concepts and nomenclature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EB08542-5F3D-F86A-8B4A-F4CC00C00214}"/>
              </a:ext>
            </a:extLst>
          </p:cNvPr>
          <p:cNvSpPr txBox="1"/>
          <p:nvPr/>
        </p:nvSpPr>
        <p:spPr>
          <a:xfrm>
            <a:off x="1274418" y="4801252"/>
            <a:ext cx="742143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>
                <a:solidFill>
                  <a:schemeClr val="accent2"/>
                </a:solidFill>
                <a:effectLst/>
                <a:latin typeface="OpenSans"/>
              </a:rPr>
              <a:t>Channels</a:t>
            </a:r>
            <a:r>
              <a:rPr lang="fr-FR" sz="1800" dirty="0">
                <a:solidFill>
                  <a:srgbClr val="84BC3F"/>
                </a:solidFill>
                <a:effectLst/>
                <a:latin typeface="OpenSans"/>
              </a:rPr>
              <a:t> </a:t>
            </a:r>
            <a:r>
              <a:rPr lang="fr-FR" sz="1800" dirty="0" err="1">
                <a:solidFill>
                  <a:srgbClr val="333333"/>
                </a:solidFill>
                <a:effectLst/>
                <a:latin typeface="OpenSans"/>
              </a:rPr>
              <a:t>contain</a:t>
            </a:r>
            <a:r>
              <a:rPr lang="fr-FR" sz="1800" dirty="0">
                <a:solidFill>
                  <a:srgbClr val="333333"/>
                </a:solidFill>
                <a:effectLst/>
                <a:latin typeface="OpenSans"/>
              </a:rPr>
              <a:t> data, e.g. input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chemeClr val="accent2"/>
                </a:solidFill>
                <a:effectLst/>
                <a:latin typeface="OpenSans"/>
              </a:rPr>
              <a:t>Processes</a:t>
            </a:r>
            <a:r>
              <a:rPr lang="fr-FR" sz="1800" dirty="0">
                <a:solidFill>
                  <a:srgbClr val="84BC3F"/>
                </a:solidFill>
                <a:effectLst/>
                <a:latin typeface="OpenSans"/>
              </a:rPr>
              <a:t> </a:t>
            </a:r>
            <a:r>
              <a:rPr lang="fr-FR" sz="1800" dirty="0">
                <a:solidFill>
                  <a:srgbClr val="333333"/>
                </a:solidFill>
                <a:effectLst/>
                <a:latin typeface="OpenSans"/>
              </a:rPr>
              <a:t>run </a:t>
            </a:r>
            <a:r>
              <a:rPr lang="fr-FR" sz="1800" dirty="0" err="1">
                <a:solidFill>
                  <a:srgbClr val="333333"/>
                </a:solidFill>
                <a:effectLst/>
                <a:latin typeface="OpenSans"/>
              </a:rPr>
              <a:t>some</a:t>
            </a:r>
            <a:r>
              <a:rPr lang="fr-FR" sz="1800" dirty="0">
                <a:solidFill>
                  <a:srgbClr val="333333"/>
                </a:solidFill>
                <a:effectLst/>
                <a:latin typeface="OpenSans"/>
              </a:rPr>
              <a:t> </a:t>
            </a:r>
            <a:r>
              <a:rPr lang="fr-FR" sz="1800" dirty="0" err="1">
                <a:solidFill>
                  <a:srgbClr val="333333"/>
                </a:solidFill>
                <a:effectLst/>
                <a:latin typeface="OpenSans"/>
              </a:rPr>
              <a:t>kind</a:t>
            </a:r>
            <a:r>
              <a:rPr lang="fr-FR" sz="1800" dirty="0">
                <a:solidFill>
                  <a:srgbClr val="333333"/>
                </a:solidFill>
                <a:effectLst/>
                <a:latin typeface="OpenSans"/>
              </a:rPr>
              <a:t> of code, e.g. a script or a command-line program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chemeClr val="accent2"/>
                </a:solidFill>
                <a:effectLst/>
                <a:latin typeface="OpenSans"/>
              </a:rPr>
              <a:t>Tasks</a:t>
            </a:r>
            <a:r>
              <a:rPr lang="fr-FR" sz="1800" dirty="0">
                <a:solidFill>
                  <a:srgbClr val="84BC3F"/>
                </a:solidFill>
                <a:effectLst/>
                <a:latin typeface="OpenSans"/>
              </a:rPr>
              <a:t> </a:t>
            </a:r>
            <a:r>
              <a:rPr lang="fr-FR" sz="1800" dirty="0">
                <a:solidFill>
                  <a:srgbClr val="333333"/>
                </a:solidFill>
                <a:effectLst/>
                <a:latin typeface="OpenSans"/>
              </a:rPr>
              <a:t>are instances of a process, one per process input </a:t>
            </a:r>
            <a:endParaRPr lang="fr-FR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46826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78AB41B-C33C-BA20-5534-31D23D8E7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6FA7CF1-2D02-6EBB-82FD-2403FBDD303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Anatomy</a:t>
            </a:r>
            <a:r>
              <a:rPr lang="fr-FR" dirty="0"/>
              <a:t> of a process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F239985-C83D-B9BA-30F6-BD62E77AF4D3}"/>
              </a:ext>
            </a:extLst>
          </p:cNvPr>
          <p:cNvSpPr/>
          <p:nvPr/>
        </p:nvSpPr>
        <p:spPr>
          <a:xfrm>
            <a:off x="141448" y="1250656"/>
            <a:ext cx="8861104" cy="3346283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72000" tIns="72000" rIns="72000" bIns="72000" rtlCol="0" anchor="ctr">
            <a:spAutoFit/>
          </a:bodyPr>
          <a:lstStyle/>
          <a:p>
            <a:pPr algn="l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process GET_SRA_BY_ACCESSION { </a:t>
            </a:r>
          </a:p>
          <a:p>
            <a:pPr algn="l"/>
            <a:endParaRPr lang="fr-FR" sz="160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lvl="1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input: </a:t>
            </a:r>
          </a:p>
          <a:p>
            <a:pPr lvl="1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	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val(</a:t>
            </a:r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sample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) </a:t>
            </a:r>
          </a:p>
          <a:p>
            <a:pPr lvl="1"/>
            <a:endParaRPr lang="fr-FR" sz="160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lvl="1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output: </a:t>
            </a:r>
          </a:p>
          <a:p>
            <a:pPr lvl="1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	</a:t>
            </a:r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path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fr-FR" sz="1600" i="0" u="none" strike="noStrike" dirty="0">
                <a:solidFill>
                  <a:schemeClr val="accent2"/>
                </a:solidFill>
                <a:effectLst/>
                <a:latin typeface="Courier New" panose="02070309020205020404" pitchFamily="49" charset="0"/>
              </a:rPr>
              <a:t>"${</a:t>
            </a:r>
            <a:r>
              <a:rPr lang="fr-FR" sz="1600" i="0" u="none" strike="noStrike" dirty="0" err="1">
                <a:solidFill>
                  <a:schemeClr val="accent2"/>
                </a:solidFill>
                <a:effectLst/>
                <a:latin typeface="Courier New" panose="02070309020205020404" pitchFamily="49" charset="0"/>
              </a:rPr>
              <a:t>sample</a:t>
            </a:r>
            <a:r>
              <a:rPr lang="fr-FR" sz="1600" i="0" u="none" strike="noStrike" dirty="0">
                <a:solidFill>
                  <a:schemeClr val="accent2"/>
                </a:solidFill>
                <a:effectLst/>
                <a:latin typeface="Courier New" panose="02070309020205020404" pitchFamily="49" charset="0"/>
              </a:rPr>
              <a:t>}.</a:t>
            </a:r>
            <a:r>
              <a:rPr lang="fr-FR" sz="1600" i="0" u="none" strike="noStrike" dirty="0" err="1">
                <a:solidFill>
                  <a:schemeClr val="accent2"/>
                </a:solidFill>
                <a:effectLst/>
                <a:latin typeface="Courier New" panose="02070309020205020404" pitchFamily="49" charset="0"/>
              </a:rPr>
              <a:t>fastq.gz</a:t>
            </a:r>
            <a:r>
              <a:rPr lang="fr-FR" sz="1600" i="0" u="none" strike="noStrike" dirty="0">
                <a:solidFill>
                  <a:schemeClr val="accent2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lvl="1"/>
            <a:endParaRPr lang="fr-FR" sz="160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lvl="1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script: </a:t>
            </a:r>
          </a:p>
          <a:p>
            <a:pPr lvl="2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""" </a:t>
            </a:r>
          </a:p>
          <a:p>
            <a:pPr lvl="2"/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fastq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-dump ${</a:t>
            </a:r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sample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} &gt; ${</a:t>
            </a:r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sample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}.</a:t>
            </a:r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fastq.gz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 </a:t>
            </a:r>
          </a:p>
          <a:p>
            <a:pPr lvl="2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"""</a:t>
            </a:r>
          </a:p>
          <a:p>
            <a:pPr algn="l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2367809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78AB41B-C33C-BA20-5534-31D23D8E7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6FA7CF1-2D02-6EBB-82FD-2403FBDD303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Anatomy</a:t>
            </a:r>
            <a:r>
              <a:rPr lang="fr-FR" dirty="0"/>
              <a:t> of a process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F239985-C83D-B9BA-30F6-BD62E77AF4D3}"/>
              </a:ext>
            </a:extLst>
          </p:cNvPr>
          <p:cNvSpPr/>
          <p:nvPr/>
        </p:nvSpPr>
        <p:spPr>
          <a:xfrm>
            <a:off x="141448" y="1250656"/>
            <a:ext cx="8861104" cy="3346283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72000" tIns="72000" rIns="72000" bIns="72000" rtlCol="0" anchor="ctr">
            <a:spAutoFit/>
          </a:bodyPr>
          <a:lstStyle/>
          <a:p>
            <a:pPr algn="l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process GET_SRA_BY_ACCESSION { </a:t>
            </a:r>
          </a:p>
          <a:p>
            <a:pPr algn="l"/>
            <a:endParaRPr lang="fr-FR" sz="160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lvl="1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input: </a:t>
            </a:r>
          </a:p>
          <a:p>
            <a:pPr lvl="1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	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val(</a:t>
            </a:r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sample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) </a:t>
            </a:r>
          </a:p>
          <a:p>
            <a:pPr lvl="1"/>
            <a:endParaRPr lang="fr-FR" sz="160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lvl="1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output: </a:t>
            </a:r>
          </a:p>
          <a:p>
            <a:pPr lvl="1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	</a:t>
            </a:r>
            <a:r>
              <a:rPr lang="fr-FR" sz="1600" dirty="0">
                <a:solidFill>
                  <a:schemeClr val="accent2"/>
                </a:solidFill>
                <a:latin typeface="Courier New" panose="02070309020205020404" pitchFamily="49" charset="0"/>
              </a:rPr>
              <a:t>tuple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 val(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sample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), </a:t>
            </a:r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path</a:t>
            </a:r>
            <a:r>
              <a:rPr lang="fr-FR" sz="1600" i="0" u="none" strike="noStrike" dirty="0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("${</a:t>
            </a:r>
            <a:r>
              <a:rPr lang="fr-FR" sz="1600" i="0" u="none" strike="noStrike" dirty="0" err="1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sample</a:t>
            </a:r>
            <a:r>
              <a:rPr lang="fr-FR" sz="1600" i="0" u="none" strike="noStrike" dirty="0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}.</a:t>
            </a:r>
            <a:r>
              <a:rPr lang="fr-FR" sz="1600" i="0" u="none" strike="noStrike" dirty="0" err="1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fastq.gz</a:t>
            </a:r>
            <a:r>
              <a:rPr lang="fr-FR" sz="1600" i="0" u="none" strike="noStrike" dirty="0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")</a:t>
            </a:r>
          </a:p>
          <a:p>
            <a:pPr lvl="1"/>
            <a:endParaRPr lang="fr-FR" sz="160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lvl="1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script: </a:t>
            </a:r>
          </a:p>
          <a:p>
            <a:pPr lvl="2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""" </a:t>
            </a:r>
          </a:p>
          <a:p>
            <a:pPr lvl="2"/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fastq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-dump ${</a:t>
            </a:r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sample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} &gt; ${</a:t>
            </a:r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sample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}.</a:t>
            </a:r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fastq.gz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 </a:t>
            </a:r>
          </a:p>
          <a:p>
            <a:pPr lvl="2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"""</a:t>
            </a:r>
          </a:p>
          <a:p>
            <a:pPr algn="l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1318630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78AB41B-C33C-BA20-5534-31D23D8E7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6FA7CF1-2D02-6EBB-82FD-2403FBDD303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Anatomy</a:t>
            </a:r>
            <a:r>
              <a:rPr lang="fr-FR" dirty="0"/>
              <a:t> of a process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F239985-C83D-B9BA-30F6-BD62E77AF4D3}"/>
              </a:ext>
            </a:extLst>
          </p:cNvPr>
          <p:cNvSpPr/>
          <p:nvPr/>
        </p:nvSpPr>
        <p:spPr>
          <a:xfrm>
            <a:off x="141448" y="881326"/>
            <a:ext cx="8861104" cy="408494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72000" tIns="72000" rIns="72000" bIns="72000" rtlCol="0" anchor="ctr">
            <a:spAutoFit/>
          </a:bodyPr>
          <a:lstStyle/>
          <a:p>
            <a:pPr algn="l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process GET_SRA_BY_ACCESSION { </a:t>
            </a:r>
          </a:p>
          <a:p>
            <a:pPr algn="l"/>
            <a:endParaRPr lang="fr-FR" sz="160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algn="l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	</a:t>
            </a:r>
            <a:r>
              <a:rPr lang="fr-FR" sz="1600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cpus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 2</a:t>
            </a:r>
          </a:p>
          <a:p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	</a:t>
            </a:r>
            <a:r>
              <a:rPr lang="fr-FR" sz="1600" dirty="0">
                <a:solidFill>
                  <a:schemeClr val="accent2"/>
                </a:solidFill>
                <a:latin typeface="Courier New" panose="02070309020205020404" pitchFamily="49" charset="0"/>
              </a:rPr>
              <a:t>memory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 '8 GB' </a:t>
            </a:r>
          </a:p>
          <a:p>
            <a:pPr algn="l"/>
            <a:endParaRPr lang="fr-FR" sz="160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lvl="1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input: </a:t>
            </a:r>
          </a:p>
          <a:p>
            <a:pPr lvl="1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	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val(</a:t>
            </a:r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sample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) </a:t>
            </a:r>
          </a:p>
          <a:p>
            <a:pPr lvl="1"/>
            <a:endParaRPr lang="fr-FR" sz="160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lvl="1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output: </a:t>
            </a:r>
          </a:p>
          <a:p>
            <a:pPr lvl="1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	tuple val(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sample</a:t>
            </a:r>
            <a:r>
              <a:rPr lang="fr-FR" sz="1600" dirty="0">
                <a:solidFill>
                  <a:schemeClr val="tx1"/>
                </a:solidFill>
                <a:latin typeface="Courier New" panose="02070309020205020404" pitchFamily="49" charset="0"/>
              </a:rPr>
              <a:t>), </a:t>
            </a:r>
            <a:r>
              <a:rPr lang="fr-FR" sz="1600" i="0" u="none" strike="noStrike" dirty="0" err="1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path</a:t>
            </a:r>
            <a:r>
              <a:rPr lang="fr-FR" sz="1600" i="0" u="none" strike="noStrike" dirty="0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("${</a:t>
            </a:r>
            <a:r>
              <a:rPr lang="fr-FR" sz="1600" i="0" u="none" strike="noStrike" dirty="0" err="1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sample</a:t>
            </a:r>
            <a:r>
              <a:rPr lang="fr-FR" sz="1600" i="0" u="none" strike="noStrike" dirty="0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}.</a:t>
            </a:r>
            <a:r>
              <a:rPr lang="fr-FR" sz="1600" i="0" u="none" strike="noStrike" dirty="0" err="1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fastq.gz</a:t>
            </a:r>
            <a:r>
              <a:rPr lang="fr-FR" sz="1600" i="0" u="none" strike="noStrike" dirty="0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")</a:t>
            </a:r>
          </a:p>
          <a:p>
            <a:pPr lvl="1"/>
            <a:endParaRPr lang="fr-FR" sz="160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lvl="1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script: </a:t>
            </a:r>
          </a:p>
          <a:p>
            <a:pPr lvl="2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""" </a:t>
            </a:r>
          </a:p>
          <a:p>
            <a:pPr lvl="2"/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fastq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-dump ${</a:t>
            </a:r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sample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} &gt; ${</a:t>
            </a:r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sample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}.</a:t>
            </a:r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fastq.gz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 </a:t>
            </a:r>
          </a:p>
          <a:p>
            <a:pPr lvl="2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"""</a:t>
            </a:r>
          </a:p>
          <a:p>
            <a:pPr algn="l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1528649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78AB41B-C33C-BA20-5534-31D23D8E7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6FA7CF1-2D02-6EBB-82FD-2403FBDD303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Anatomy</a:t>
            </a:r>
            <a:r>
              <a:rPr lang="fr-FR" dirty="0"/>
              <a:t> of a process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F239985-C83D-B9BA-30F6-BD62E77AF4D3}"/>
              </a:ext>
            </a:extLst>
          </p:cNvPr>
          <p:cNvSpPr/>
          <p:nvPr/>
        </p:nvSpPr>
        <p:spPr>
          <a:xfrm>
            <a:off x="141448" y="511994"/>
            <a:ext cx="8861104" cy="482361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72000" tIns="72000" rIns="72000" bIns="72000" rtlCol="0" anchor="ctr">
            <a:spAutoFit/>
          </a:bodyPr>
          <a:lstStyle/>
          <a:p>
            <a:pPr algn="l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process GET_SRA_BY_ACCESSION { </a:t>
            </a:r>
          </a:p>
          <a:p>
            <a:pPr algn="l"/>
            <a:endParaRPr lang="fr-FR" sz="160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algn="l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	</a:t>
            </a:r>
            <a:r>
              <a:rPr lang="fr-FR" sz="1600" dirty="0" err="1">
                <a:solidFill>
                  <a:schemeClr val="tx1"/>
                </a:solidFill>
                <a:latin typeface="Courier New" panose="02070309020205020404" pitchFamily="49" charset="0"/>
              </a:rPr>
              <a:t>cpus</a:t>
            </a:r>
            <a:r>
              <a:rPr lang="fr-FR" sz="1600" dirty="0">
                <a:solidFill>
                  <a:schemeClr val="tx1"/>
                </a:solidFill>
                <a:latin typeface="Courier New" panose="02070309020205020404" pitchFamily="49" charset="0"/>
              </a:rPr>
              <a:t> 2</a:t>
            </a:r>
          </a:p>
          <a:p>
            <a:r>
              <a:rPr lang="fr-FR" sz="1600" dirty="0">
                <a:solidFill>
                  <a:schemeClr val="tx1"/>
                </a:solidFill>
                <a:latin typeface="Courier New" panose="02070309020205020404" pitchFamily="49" charset="0"/>
              </a:rPr>
              <a:t>	memory '8 GB’ </a:t>
            </a:r>
          </a:p>
          <a:p>
            <a:pPr algn="l"/>
            <a:endParaRPr lang="fr-FR" sz="160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lvl="1"/>
            <a:r>
              <a:rPr lang="fr-FR" sz="1600" dirty="0" err="1">
                <a:solidFill>
                  <a:schemeClr val="accent2"/>
                </a:solidFill>
                <a:latin typeface="Courier New" panose="02070309020205020404" pitchFamily="49" charset="0"/>
              </a:rPr>
              <a:t>conda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 '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sra-tools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=2.11.0' </a:t>
            </a:r>
          </a:p>
          <a:p>
            <a:pPr lvl="1"/>
            <a:r>
              <a:rPr lang="fr-FR" sz="1600" dirty="0">
                <a:solidFill>
                  <a:schemeClr val="accent2"/>
                </a:solidFill>
                <a:latin typeface="Courier New" panose="02070309020205020404" pitchFamily="49" charset="0"/>
              </a:rPr>
              <a:t>container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 '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ncbi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/sra-tools:2.11.0' </a:t>
            </a:r>
          </a:p>
          <a:p>
            <a:pPr algn="l"/>
            <a:endParaRPr lang="fr-FR" sz="160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lvl="1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input: </a:t>
            </a:r>
          </a:p>
          <a:p>
            <a:pPr lvl="1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	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val(</a:t>
            </a:r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sample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) </a:t>
            </a:r>
          </a:p>
          <a:p>
            <a:pPr lvl="1"/>
            <a:endParaRPr lang="fr-FR" sz="160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lvl="1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output: </a:t>
            </a:r>
          </a:p>
          <a:p>
            <a:pPr lvl="1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	tuple val(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sample</a:t>
            </a:r>
            <a:r>
              <a:rPr lang="fr-FR" sz="1600" dirty="0">
                <a:solidFill>
                  <a:schemeClr val="tx1"/>
                </a:solidFill>
                <a:latin typeface="Courier New" panose="02070309020205020404" pitchFamily="49" charset="0"/>
              </a:rPr>
              <a:t>), </a:t>
            </a:r>
            <a:r>
              <a:rPr lang="fr-FR" sz="1600" i="0" u="none" strike="noStrike" dirty="0" err="1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path</a:t>
            </a:r>
            <a:r>
              <a:rPr lang="fr-FR" sz="1600" i="0" u="none" strike="noStrike" dirty="0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("${</a:t>
            </a:r>
            <a:r>
              <a:rPr lang="fr-FR" sz="1600" i="0" u="none" strike="noStrike" dirty="0" err="1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sample</a:t>
            </a:r>
            <a:r>
              <a:rPr lang="fr-FR" sz="1600" i="0" u="none" strike="noStrike" dirty="0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}.</a:t>
            </a:r>
            <a:r>
              <a:rPr lang="fr-FR" sz="1600" i="0" u="none" strike="noStrike" dirty="0" err="1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fastq.gz</a:t>
            </a:r>
            <a:r>
              <a:rPr lang="fr-FR" sz="1600" i="0" u="none" strike="noStrike" dirty="0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")</a:t>
            </a:r>
          </a:p>
          <a:p>
            <a:pPr lvl="1"/>
            <a:endParaRPr lang="fr-FR" sz="160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lvl="1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script: </a:t>
            </a:r>
          </a:p>
          <a:p>
            <a:pPr lvl="2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""" </a:t>
            </a:r>
          </a:p>
          <a:p>
            <a:pPr lvl="2"/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fastq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-dump ${</a:t>
            </a:r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sample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} &gt; ${</a:t>
            </a:r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sample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}.</a:t>
            </a:r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fastq.gz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 </a:t>
            </a:r>
          </a:p>
          <a:p>
            <a:pPr lvl="2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"""</a:t>
            </a:r>
          </a:p>
          <a:p>
            <a:pPr algn="l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3838495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78AB41B-C33C-BA20-5534-31D23D8E7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6FA7CF1-2D02-6EBB-82FD-2403FBDD303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Anatomy</a:t>
            </a:r>
            <a:r>
              <a:rPr lang="fr-FR" dirty="0"/>
              <a:t> of a process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F239985-C83D-B9BA-30F6-BD62E77AF4D3}"/>
              </a:ext>
            </a:extLst>
          </p:cNvPr>
          <p:cNvSpPr/>
          <p:nvPr/>
        </p:nvSpPr>
        <p:spPr>
          <a:xfrm>
            <a:off x="141448" y="511994"/>
            <a:ext cx="8861104" cy="482361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72000" tIns="72000" rIns="72000" bIns="72000" rtlCol="0" anchor="ctr">
            <a:spAutoFit/>
          </a:bodyPr>
          <a:lstStyle/>
          <a:p>
            <a:pPr algn="l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process GET_SRA_BY_ACCESSION { </a:t>
            </a:r>
          </a:p>
          <a:p>
            <a:pPr algn="l"/>
            <a:endParaRPr lang="fr-FR" sz="160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algn="l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	</a:t>
            </a:r>
            <a:r>
              <a:rPr lang="fr-FR" sz="1600" dirty="0" err="1">
                <a:solidFill>
                  <a:schemeClr val="tx1"/>
                </a:solidFill>
                <a:latin typeface="Courier New" panose="02070309020205020404" pitchFamily="49" charset="0"/>
              </a:rPr>
              <a:t>cpus</a:t>
            </a:r>
            <a:r>
              <a:rPr lang="fr-FR" sz="1600" dirty="0">
                <a:solidFill>
                  <a:schemeClr val="tx1"/>
                </a:solidFill>
                <a:latin typeface="Courier New" panose="02070309020205020404" pitchFamily="49" charset="0"/>
              </a:rPr>
              <a:t> 2</a:t>
            </a:r>
          </a:p>
          <a:p>
            <a:r>
              <a:rPr lang="fr-FR" sz="1600" dirty="0">
                <a:solidFill>
                  <a:schemeClr val="tx1"/>
                </a:solidFill>
                <a:latin typeface="Courier New" panose="02070309020205020404" pitchFamily="49" charset="0"/>
              </a:rPr>
              <a:t>	memory '8 GB’ </a:t>
            </a:r>
          </a:p>
          <a:p>
            <a:pPr algn="l"/>
            <a:endParaRPr lang="fr-FR" sz="1600" i="0" u="none" strike="noStrike" dirty="0">
              <a:solidFill>
                <a:schemeClr val="tx1"/>
              </a:solidFill>
              <a:effectLst/>
              <a:latin typeface="Courier New" panose="02070309020205020404" pitchFamily="49" charset="0"/>
            </a:endParaRPr>
          </a:p>
          <a:p>
            <a:pPr lvl="1"/>
            <a:r>
              <a:rPr lang="fr-FR" sz="1600" dirty="0" err="1">
                <a:solidFill>
                  <a:schemeClr val="tx1"/>
                </a:solidFill>
                <a:latin typeface="Courier New" panose="02070309020205020404" pitchFamily="49" charset="0"/>
              </a:rPr>
              <a:t>conda</a:t>
            </a:r>
            <a:r>
              <a:rPr lang="fr-FR" sz="1600" dirty="0">
                <a:solidFill>
                  <a:schemeClr val="tx1"/>
                </a:solidFill>
                <a:latin typeface="Courier New" panose="02070309020205020404" pitchFamily="49" charset="0"/>
              </a:rPr>
              <a:t> '</a:t>
            </a:r>
            <a:r>
              <a:rPr lang="fr-FR" sz="1600" dirty="0" err="1">
                <a:solidFill>
                  <a:schemeClr val="tx1"/>
                </a:solidFill>
                <a:latin typeface="Courier New" panose="02070309020205020404" pitchFamily="49" charset="0"/>
              </a:rPr>
              <a:t>sra-tools</a:t>
            </a:r>
            <a:r>
              <a:rPr lang="fr-FR" sz="1600" dirty="0">
                <a:solidFill>
                  <a:schemeClr val="tx1"/>
                </a:solidFill>
                <a:latin typeface="Courier New" panose="02070309020205020404" pitchFamily="49" charset="0"/>
              </a:rPr>
              <a:t>=2.11.0' </a:t>
            </a:r>
          </a:p>
          <a:p>
            <a:pPr lvl="1"/>
            <a:r>
              <a:rPr lang="fr-FR" sz="1600" dirty="0">
                <a:solidFill>
                  <a:schemeClr val="tx1"/>
                </a:solidFill>
                <a:latin typeface="Courier New" panose="02070309020205020404" pitchFamily="49" charset="0"/>
              </a:rPr>
              <a:t>container 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'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ncbi</a:t>
            </a:r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/sra-tools:2.11.0' </a:t>
            </a:r>
          </a:p>
          <a:p>
            <a:pPr algn="l"/>
            <a:endParaRPr lang="fr-FR" sz="160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lvl="1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input: </a:t>
            </a:r>
          </a:p>
          <a:p>
            <a:pPr lvl="1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	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val(</a:t>
            </a:r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sample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) </a:t>
            </a:r>
          </a:p>
          <a:p>
            <a:pPr lvl="1"/>
            <a:endParaRPr lang="fr-FR" sz="160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lvl="1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output: </a:t>
            </a:r>
          </a:p>
          <a:p>
            <a:pPr lvl="1"/>
            <a:r>
              <a:rPr lang="fr-FR" sz="1600" dirty="0">
                <a:solidFill>
                  <a:srgbClr val="333333"/>
                </a:solidFill>
                <a:latin typeface="Courier New" panose="02070309020205020404" pitchFamily="49" charset="0"/>
              </a:rPr>
              <a:t>	tuple val(</a:t>
            </a:r>
            <a:r>
              <a:rPr lang="fr-FR" sz="1600" dirty="0" err="1">
                <a:solidFill>
                  <a:srgbClr val="333333"/>
                </a:solidFill>
                <a:latin typeface="Courier New" panose="02070309020205020404" pitchFamily="49" charset="0"/>
              </a:rPr>
              <a:t>sample</a:t>
            </a:r>
            <a:r>
              <a:rPr lang="fr-FR" sz="1600" dirty="0">
                <a:solidFill>
                  <a:schemeClr val="tx1"/>
                </a:solidFill>
                <a:latin typeface="Courier New" panose="02070309020205020404" pitchFamily="49" charset="0"/>
              </a:rPr>
              <a:t>), </a:t>
            </a:r>
            <a:r>
              <a:rPr lang="fr-FR" sz="1600" i="0" u="none" strike="noStrike" dirty="0" err="1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path</a:t>
            </a:r>
            <a:r>
              <a:rPr lang="fr-FR" sz="1600" i="0" u="none" strike="noStrike" dirty="0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("${</a:t>
            </a:r>
            <a:r>
              <a:rPr lang="fr-FR" sz="1600" i="0" u="none" strike="noStrike" dirty="0" err="1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sample</a:t>
            </a:r>
            <a:r>
              <a:rPr lang="fr-FR" sz="1600" i="0" u="none" strike="noStrike" dirty="0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}.</a:t>
            </a:r>
            <a:r>
              <a:rPr lang="fr-FR" sz="1600" i="0" u="none" strike="noStrike" dirty="0" err="1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fastq.gz</a:t>
            </a:r>
            <a:r>
              <a:rPr lang="fr-FR" sz="1600" i="0" u="none" strike="noStrike" dirty="0">
                <a:solidFill>
                  <a:schemeClr val="tx1"/>
                </a:solidFill>
                <a:effectLst/>
                <a:latin typeface="Courier New" panose="02070309020205020404" pitchFamily="49" charset="0"/>
              </a:rPr>
              <a:t>")</a:t>
            </a:r>
          </a:p>
          <a:p>
            <a:pPr lvl="1"/>
            <a:endParaRPr lang="fr-FR" sz="1600" i="0" u="none" strike="noStrike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lvl="1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script: </a:t>
            </a:r>
          </a:p>
          <a:p>
            <a:pPr lvl="2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""" </a:t>
            </a:r>
          </a:p>
          <a:p>
            <a:pPr lvl="2"/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fastq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-dump ${</a:t>
            </a:r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sample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} </a:t>
            </a:r>
            <a:r>
              <a:rPr lang="fr-FR" sz="1600" i="0" u="none" strike="noStrike" dirty="0">
                <a:solidFill>
                  <a:schemeClr val="accent2"/>
                </a:solidFill>
                <a:effectLst/>
                <a:latin typeface="Courier New" panose="02070309020205020404" pitchFamily="49" charset="0"/>
              </a:rPr>
              <a:t>–X {</a:t>
            </a:r>
            <a:r>
              <a:rPr lang="fr-FR" sz="1600" i="0" u="none" strike="noStrike" dirty="0" err="1">
                <a:solidFill>
                  <a:schemeClr val="accent2"/>
                </a:solidFill>
                <a:effectLst/>
                <a:latin typeface="Courier New" panose="02070309020205020404" pitchFamily="49" charset="0"/>
              </a:rPr>
              <a:t>params.depth</a:t>
            </a:r>
            <a:r>
              <a:rPr lang="fr-FR" sz="1600" i="0" u="none" strike="noStrike" dirty="0">
                <a:solidFill>
                  <a:schemeClr val="accent2"/>
                </a:solidFill>
                <a:effectLst/>
                <a:latin typeface="Courier New" panose="02070309020205020404" pitchFamily="49" charset="0"/>
              </a:rPr>
              <a:t>} 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&gt; ${</a:t>
            </a:r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sample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}.</a:t>
            </a:r>
            <a:r>
              <a:rPr lang="fr-FR" sz="1600" i="0" u="none" strike="noStrike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fastq.gz</a:t>
            </a:r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 </a:t>
            </a:r>
          </a:p>
          <a:p>
            <a:pPr lvl="2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"""</a:t>
            </a:r>
          </a:p>
          <a:p>
            <a:pPr algn="l"/>
            <a:r>
              <a:rPr lang="fr-FR" sz="1600" i="0" u="none" strike="noStrike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1720193582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{A8CBE087-6F43-0747-998A-212FC81777CB}tf10001119</Template>
  <TotalTime>24199</TotalTime>
  <Words>798</Words>
  <Application>Microsoft Macintosh PowerPoint</Application>
  <PresentationFormat>Affichage à l'écran (4:3)</PresentationFormat>
  <Paragraphs>197</Paragraphs>
  <Slides>17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Courier New</vt:lpstr>
      <vt:lpstr>Liberation Sans</vt:lpstr>
      <vt:lpstr>OpenSans</vt:lpstr>
      <vt:lpstr>Roboto</vt:lpstr>
      <vt:lpstr>Galerie</vt:lpstr>
      <vt:lpstr>Making reproducible workflows with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Bils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Jacques Dainat Ph.D.</dc:title>
  <dc:creator>Jacques Dainat</dc:creator>
  <cp:lastModifiedBy>Microsoft Office User</cp:lastModifiedBy>
  <cp:revision>283</cp:revision>
  <dcterms:created xsi:type="dcterms:W3CDTF">2018-11-21T09:52:36Z</dcterms:created>
  <dcterms:modified xsi:type="dcterms:W3CDTF">2023-06-08T08:09:01Z</dcterms:modified>
</cp:coreProperties>
</file>