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4" r:id="rId1"/>
  </p:sldMasterIdLst>
  <p:notesMasterIdLst>
    <p:notesMasterId r:id="rId11"/>
  </p:notesMasterIdLst>
  <p:handoutMasterIdLst>
    <p:handoutMasterId r:id="rId12"/>
  </p:handoutMasterIdLst>
  <p:sldIdLst>
    <p:sldId id="279" r:id="rId2"/>
    <p:sldId id="308" r:id="rId3"/>
    <p:sldId id="313" r:id="rId4"/>
    <p:sldId id="310" r:id="rId5"/>
    <p:sldId id="309" r:id="rId6"/>
    <p:sldId id="306" r:id="rId7"/>
    <p:sldId id="312" r:id="rId8"/>
    <p:sldId id="307" r:id="rId9"/>
    <p:sldId id="31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6ADB893-77E8-6342-A90D-DC234096EA1B}">
          <p14:sldIdLst>
            <p14:sldId id="279"/>
          </p14:sldIdLst>
        </p14:section>
        <p14:section name="Section sans titre" id="{1719AA2E-A92F-3F4A-8D5D-A1E97266C16E}">
          <p14:sldIdLst>
            <p14:sldId id="308"/>
            <p14:sldId id="313"/>
            <p14:sldId id="310"/>
            <p14:sldId id="309"/>
            <p14:sldId id="306"/>
            <p14:sldId id="312"/>
            <p14:sldId id="307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0270C0"/>
    <a:srgbClr val="589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7"/>
    <p:restoredTop sz="85353" autoAdjust="0"/>
  </p:normalViewPr>
  <p:slideViewPr>
    <p:cSldViewPr snapToGrid="0" snapToObjects="1">
      <p:cViewPr varScale="1">
        <p:scale>
          <a:sx n="111" d="100"/>
          <a:sy n="111" d="100"/>
        </p:scale>
        <p:origin x="277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EB0726B-68AD-DDAB-A67B-992F369E5C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3C3575-040A-50B1-36EA-15DE126107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93CDE-F4A9-1449-8906-9C685798F4D7}" type="datetimeFigureOut">
              <a:rPr lang="en-US" smtClean="0"/>
              <a:t>6/8/23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4FA33C-2485-B4EC-A361-86AC2D3FAB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8E0D0F-9233-FC3D-B5FF-0FB9AF03E9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173D1-22A5-1B4A-B3DF-E78F17583E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12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6141F-58C7-A14B-B7C4-4167B0731CCF}" type="datetimeFigureOut">
              <a:rPr lang="en-US" smtClean="0"/>
              <a:t>6/8/23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1648F-5206-084C-80CE-B104653B01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7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3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0E0D2-EBEA-4B4D-B471-D9E93B2D0A5F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59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A9802-2785-FE4D-A07F-6610B026E8FB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8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B1AC4-02B8-A545-9B5B-0C3EE09FD627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51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0B1A7-E63F-C945-BA0F-073149B16916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10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0498B-52B4-D248-AC7D-6C0430F78E61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3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46C6-6131-3E46-855C-3DC38D8E7B01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44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1B3D0-D467-2B41-9678-48D794215140}" type="datetime1">
              <a:rPr lang="fr-FR" smtClean="0"/>
              <a:t>08/06/2023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2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4BEDC-7666-004E-BE91-E87BFD6169DB}" type="datetime1">
              <a:rPr lang="fr-FR" smtClean="0"/>
              <a:t>08/06/2023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C84F53A-35AA-A583-F69F-86369A24DEF0}"/>
              </a:ext>
            </a:extLst>
          </p:cNvPr>
          <p:cNvCxnSpPr/>
          <p:nvPr userDrawn="1"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BFD074D-2582-B065-C767-BCAB89AD7DF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9144000" cy="444500"/>
          </a:xfrm>
        </p:spPr>
        <p:txBody>
          <a:bodyPr/>
          <a:lstStyle>
            <a:lvl1pPr marL="0" indent="0" algn="ctr">
              <a:buNone/>
              <a:defRPr b="0" cap="none" spc="0">
                <a:ln w="0"/>
                <a:solidFill>
                  <a:srgbClr val="02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2pPr>
            <a:lvl3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3pPr>
            <a:lvl4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4pPr>
            <a:lvl5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5pPr>
          </a:lstStyle>
          <a:p>
            <a:pPr lvl="0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374BB62F-3963-2B70-AEA5-B10FCFC49E8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212932" y="6413051"/>
            <a:ext cx="1066417" cy="309201"/>
          </a:xfrm>
        </p:spPr>
        <p:txBody>
          <a:bodyPr/>
          <a:lstStyle/>
          <a:p>
            <a:fld id="{D7D8D820-F334-8742-8AC7-66EEDAB2EAC2}" type="datetime1">
              <a:rPr lang="fr-FR" smtClean="0"/>
              <a:t>08/06/2023</a:t>
            </a:fld>
            <a:endParaRPr lang="en-US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E5310E98-F573-2FB9-D8FA-5D89B44521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55422" y="6413959"/>
            <a:ext cx="403400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FEA4EDD-33BF-CA1E-119C-F66477D6E2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402855" y="6413960"/>
            <a:ext cx="640589" cy="309659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ACBB9B3-B9C1-469F-9C9F-0B6F35393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56" y="6372823"/>
            <a:ext cx="2441829" cy="3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3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0F2B-8FFA-8A41-B7B8-A9CC2655472A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20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9607F8C7-317E-3A42-B629-4A50B731A1AC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6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3A66-96D5-924E-A36F-D0E492D74F3A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6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mmon-workflow-language/common-workflow-language/wiki/Existing-Workflow-systems" TargetMode="External"/><Relationship Id="rId2" Type="http://schemas.openxmlformats.org/officeDocument/2006/relationships/hyperlink" Target="https://github.com/pditommaso/awesome-pipelin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2A09D2E-9E4A-7A0F-0F19-4F9D762F1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7419" y="2889794"/>
            <a:ext cx="5618515" cy="454207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Workflow Management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endParaRPr lang="fr-F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D2EBC-5076-D24A-AEF9-B6A8AC11F049}"/>
              </a:ext>
            </a:extLst>
          </p:cNvPr>
          <p:cNvSpPr txBox="1"/>
          <p:nvPr/>
        </p:nvSpPr>
        <p:spPr>
          <a:xfrm>
            <a:off x="1276350" y="52705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l"/>
            <a:endParaRPr lang="en-GB" sz="1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05B4075-878E-6653-889D-DC4137FDB9DC}"/>
              </a:ext>
            </a:extLst>
          </p:cNvPr>
          <p:cNvSpPr txBox="1"/>
          <p:nvPr/>
        </p:nvSpPr>
        <p:spPr>
          <a:xfrm>
            <a:off x="5000263" y="30325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F008732-BC38-C785-B838-745944A8C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8" y="75408"/>
            <a:ext cx="4921305" cy="70210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9C01D48-07F4-04A7-7B30-9A122AA9475F}"/>
              </a:ext>
            </a:extLst>
          </p:cNvPr>
          <p:cNvSpPr txBox="1"/>
          <p:nvPr/>
        </p:nvSpPr>
        <p:spPr>
          <a:xfrm>
            <a:off x="7474226" y="6475667"/>
            <a:ext cx="16697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itchFamily="2" charset="0"/>
              </a:rPr>
              <a:t>Jacques Dainat Ph.D.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26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60537B3-D51E-7238-FF58-C7C4D78380B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Workflow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5C45250-3648-3ACD-9C73-2088BB43F0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A834176-28B3-4875-46C7-C38FC682C37D}"/>
              </a:ext>
            </a:extLst>
          </p:cNvPr>
          <p:cNvSpPr txBox="1"/>
          <p:nvPr/>
        </p:nvSpPr>
        <p:spPr>
          <a:xfrm>
            <a:off x="420851" y="1797784"/>
            <a:ext cx="33248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0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workflow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defined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sequence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completed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in a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order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achieve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desired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outcome</a:t>
            </a:r>
            <a:r>
              <a:rPr lang="fr-FR" sz="24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goal.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810A29C-E635-1DA2-D1F8-13363E75F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626" y="487895"/>
            <a:ext cx="2782201" cy="536889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8F3C617-A26D-86A3-7E89-C698EF33D4CA}"/>
              </a:ext>
            </a:extLst>
          </p:cNvPr>
          <p:cNvSpPr txBox="1"/>
          <p:nvPr/>
        </p:nvSpPr>
        <p:spPr>
          <a:xfrm>
            <a:off x="5526626" y="5856791"/>
            <a:ext cx="35263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effectLst/>
                <a:latin typeface="Whitney"/>
              </a:rPr>
              <a:t>https://</a:t>
            </a:r>
            <a:r>
              <a:rPr lang="fr-FR" sz="1400" i="1" dirty="0" err="1">
                <a:effectLst/>
                <a:latin typeface="Whitney"/>
              </a:rPr>
              <a:t>doi.org</a:t>
            </a:r>
            <a:r>
              <a:rPr lang="fr-FR" sz="1400" i="1" dirty="0">
                <a:effectLst/>
                <a:latin typeface="Whitney"/>
              </a:rPr>
              <a:t>/10.1038/s41592-021-01254-9 </a:t>
            </a:r>
            <a:endParaRPr lang="fr-FR" sz="14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629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9F79409-043F-B75A-62E9-7FADBC9E818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Workflow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B262C57-8FF1-73AF-86B7-41C422CE85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F53666-1078-83F7-6748-C0E111147C68}"/>
              </a:ext>
            </a:extLst>
          </p:cNvPr>
          <p:cNvSpPr txBox="1"/>
          <p:nvPr/>
        </p:nvSpPr>
        <p:spPr>
          <a:xfrm>
            <a:off x="669035" y="819053"/>
            <a:ext cx="75183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Historically</a:t>
            </a:r>
            <a:r>
              <a:rPr lang="fr-FR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developed</a:t>
            </a:r>
            <a:r>
              <a:rPr lang="fr-FR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fr-FR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custom scripts or </a:t>
            </a:r>
            <a:r>
              <a:rPr lang="fr-FR" sz="24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Make</a:t>
            </a:r>
            <a:r>
              <a:rPr lang="fr-FR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files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1EB82A-CDF7-3883-F8E4-F5DDAFBFC192}"/>
              </a:ext>
            </a:extLst>
          </p:cNvPr>
          <p:cNvSpPr/>
          <p:nvPr/>
        </p:nvSpPr>
        <p:spPr>
          <a:xfrm>
            <a:off x="141448" y="2255437"/>
            <a:ext cx="8861104" cy="208439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#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Specify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the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alignment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file to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be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generated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</a:t>
            </a:r>
          </a:p>
          <a:p>
            <a:pPr lvl="1"/>
            <a:r>
              <a:rPr lang="fr-FR" dirty="0" err="1">
                <a:solidFill>
                  <a:srgbClr val="333333"/>
                </a:solidFill>
                <a:latin typeface="Courier New" panose="02070309020205020404" pitchFamily="49" charset="0"/>
              </a:rPr>
              <a:t>alignment</a:t>
            </a:r>
            <a:r>
              <a:rPr lang="fr-FR" dirty="0">
                <a:solidFill>
                  <a:srgbClr val="333333"/>
                </a:solidFill>
                <a:latin typeface="Courier New" panose="02070309020205020404" pitchFamily="49" charset="0"/>
              </a:rPr>
              <a:t>: </a:t>
            </a:r>
            <a:r>
              <a:rPr lang="fr-FR" dirty="0" err="1">
                <a:solidFill>
                  <a:srgbClr val="333333"/>
                </a:solidFill>
                <a:latin typeface="Courier New" panose="02070309020205020404" pitchFamily="49" charset="0"/>
              </a:rPr>
              <a:t>trimming</a:t>
            </a:r>
            <a:r>
              <a:rPr lang="fr-FR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</a:p>
          <a:p>
            <a:pPr lvl="1"/>
            <a:r>
              <a:rPr lang="fr-FR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i="1" dirty="0">
                <a:solidFill>
                  <a:srgbClr val="333333"/>
                </a:solidFill>
                <a:latin typeface="Courier New" panose="02070309020205020404" pitchFamily="49" charset="0"/>
              </a:rPr>
              <a:t>command to </a:t>
            </a:r>
            <a:r>
              <a:rPr lang="fr-FR" i="1" dirty="0" err="1">
                <a:solidFill>
                  <a:srgbClr val="333333"/>
                </a:solidFill>
                <a:latin typeface="Courier New" panose="02070309020205020404" pitchFamily="49" charset="0"/>
              </a:rPr>
              <a:t>align</a:t>
            </a:r>
            <a:endParaRPr lang="fr-FR" i="1" dirty="0">
              <a:solidFill>
                <a:srgbClr val="333333"/>
              </a:solidFill>
              <a:latin typeface="Courier New" panose="02070309020205020404" pitchFamily="49" charset="0"/>
            </a:endParaRPr>
          </a:p>
          <a:p>
            <a:pPr lvl="1"/>
            <a:endParaRPr lang="fr-FR" dirty="0">
              <a:solidFill>
                <a:srgbClr val="333333"/>
              </a:solidFill>
              <a:latin typeface="Courier New" panose="02070309020205020404" pitchFamily="49" charset="0"/>
            </a:endParaRP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#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Specify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the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trimming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required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to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make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the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alignment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</a:t>
            </a:r>
          </a:p>
          <a:p>
            <a:pPr lvl="1"/>
            <a:r>
              <a:rPr lang="fr-FR" dirty="0" err="1">
                <a:solidFill>
                  <a:srgbClr val="333333"/>
                </a:solidFill>
                <a:latin typeface="Courier New" panose="02070309020205020404" pitchFamily="49" charset="0"/>
              </a:rPr>
              <a:t>trimming</a:t>
            </a:r>
            <a:r>
              <a:rPr lang="fr-FR" dirty="0">
                <a:solidFill>
                  <a:srgbClr val="333333"/>
                </a:solidFill>
                <a:latin typeface="Courier New" panose="02070309020205020404" pitchFamily="49" charset="0"/>
              </a:rPr>
              <a:t> : </a:t>
            </a:r>
          </a:p>
          <a:p>
            <a:pPr lvl="1"/>
            <a:r>
              <a:rPr lang="fr-FR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i="1" dirty="0">
                <a:solidFill>
                  <a:srgbClr val="333333"/>
                </a:solidFill>
                <a:latin typeface="Courier New" panose="02070309020205020404" pitchFamily="49" charset="0"/>
              </a:rPr>
              <a:t>command to trim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688AF09-C539-74C5-1FA7-DCD7D5186BC6}"/>
              </a:ext>
            </a:extLst>
          </p:cNvPr>
          <p:cNvSpPr txBox="1"/>
          <p:nvPr/>
        </p:nvSpPr>
        <p:spPr>
          <a:xfrm>
            <a:off x="1095022" y="4799816"/>
            <a:ext cx="6321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74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</a:t>
            </a:r>
            <a:r>
              <a:rPr lang="fr-FR" dirty="0" err="1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</a:t>
            </a:r>
            <a:r>
              <a:rPr lang="fr-FR" dirty="0">
                <a:solidFill>
                  <a:srgbClr val="374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command </a:t>
            </a:r>
            <a:r>
              <a:rPr lang="fr-FR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the directory </a:t>
            </a:r>
            <a:r>
              <a:rPr lang="fr-FR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  <a:r>
              <a:rPr lang="fr-FR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Makefile</a:t>
            </a:r>
            <a:r>
              <a:rPr lang="fr-FR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resides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2EB4C32-EED6-6A54-483E-B5FDBA7C7F1A}"/>
              </a:ext>
            </a:extLst>
          </p:cNvPr>
          <p:cNvSpPr txBox="1"/>
          <p:nvPr/>
        </p:nvSpPr>
        <p:spPr>
          <a:xfrm>
            <a:off x="141448" y="1819317"/>
            <a:ext cx="1055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 u="none" strike="noStrike" dirty="0" err="1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Makefile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88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3F7DD3B-C292-5855-37F4-102918D72D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it a Workflow Management Systems (WMS)?</a:t>
            </a: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714FF3C-6CD9-5F79-47F6-EFD7687AD8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55786D-477A-007B-6309-CC662FF3B625}"/>
              </a:ext>
            </a:extLst>
          </p:cNvPr>
          <p:cNvSpPr txBox="1"/>
          <p:nvPr/>
        </p:nvSpPr>
        <p:spPr>
          <a:xfrm>
            <a:off x="571678" y="2183672"/>
            <a:ext cx="815147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u="none" strike="noStrike" dirty="0">
                <a:solidFill>
                  <a:srgbClr val="2929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 </a:t>
            </a:r>
            <a:r>
              <a:rPr lang="en-US" sz="28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Workflow Management System</a:t>
            </a:r>
            <a:r>
              <a:rPr lang="en-US" sz="2800" b="0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(</a:t>
            </a:r>
            <a:r>
              <a:rPr lang="en-US" sz="2800" b="1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WMS</a:t>
            </a:r>
            <a:r>
              <a:rPr lang="en-US" sz="2800" b="0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800" b="0" i="0" u="none" strike="noStrike" dirty="0">
                <a:solidFill>
                  <a:srgbClr val="2929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 a software</a:t>
            </a:r>
            <a:r>
              <a:rPr lang="en-US" sz="2800" b="0" i="0" u="none" strike="noStrike" dirty="0">
                <a:solidFill>
                  <a:srgbClr val="37415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 platform</a:t>
            </a:r>
            <a:r>
              <a:rPr lang="en-US" sz="2800" b="0" i="0" u="none" strike="noStrike" dirty="0">
                <a:solidFill>
                  <a:srgbClr val="2929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that provides an infrastructure to setup, execute, and monitor workflows.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815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A23CEA2-DEFB-3AED-7233-EE12B7A0196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do we need workflow management Systems (WMS)?</a:t>
            </a:r>
          </a:p>
          <a:p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1C5FC05-4805-D4CE-FBC5-13D0258DA5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FDDFF29-87CB-D2BD-ECC5-EB810E6C9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611" y="648182"/>
            <a:ext cx="5944778" cy="44601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58136E2-F365-214E-1167-E57025158DF2}"/>
              </a:ext>
            </a:extLst>
          </p:cNvPr>
          <p:cNvSpPr txBox="1"/>
          <p:nvPr/>
        </p:nvSpPr>
        <p:spPr>
          <a:xfrm>
            <a:off x="185195" y="5312040"/>
            <a:ext cx="8958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As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projects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grow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or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age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it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becomes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increasingly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difficult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to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keep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track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of all the parts and how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they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 fit </a:t>
            </a:r>
            <a:r>
              <a:rPr lang="fr-FR" b="0" i="1" u="none" strike="noStrike" dirty="0" err="1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together</a:t>
            </a:r>
            <a:r>
              <a:rPr lang="fr-FR" b="0" i="1" u="none" strike="noStrike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0328283-4F24-EA97-FC93-163C756A0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486" y="6369871"/>
            <a:ext cx="664356" cy="35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05661107-FF3E-284B-F02E-F49837905170}"/>
              </a:ext>
            </a:extLst>
          </p:cNvPr>
          <p:cNvSpPr txBox="1"/>
          <p:nvPr/>
        </p:nvSpPr>
        <p:spPr>
          <a:xfrm>
            <a:off x="6342927" y="6285135"/>
            <a:ext cx="1689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Thx!!</a:t>
            </a:r>
          </a:p>
          <a:p>
            <a:r>
              <a:rPr lang="en-US" sz="1400" dirty="0">
                <a:solidFill>
                  <a:schemeClr val="bg1"/>
                </a:solidFill>
              </a:rPr>
              <a:t>Slide borrowed from</a:t>
            </a:r>
          </a:p>
        </p:txBody>
      </p:sp>
    </p:spTree>
    <p:extLst>
      <p:ext uri="{BB962C8B-B14F-4D97-AF65-F5344CB8AC3E}">
        <p14:creationId xmlns:p14="http://schemas.microsoft.com/office/powerpoint/2010/main" val="1925778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2206C34-8519-F132-7A79-688422ED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254" y="6411989"/>
            <a:ext cx="695190" cy="31869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8079A4-7AA8-4A4F-87E2-7781EC5097D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103711-F3B1-D9EF-9A26-42428959C81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Why Workflow Management Systems (WMS)?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751EB9-C402-B09F-D2D6-44D2455E7D80}"/>
              </a:ext>
            </a:extLst>
          </p:cNvPr>
          <p:cNvSpPr/>
          <p:nvPr/>
        </p:nvSpPr>
        <p:spPr>
          <a:xfrm>
            <a:off x="769685" y="1238200"/>
            <a:ext cx="8131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automate series of </a:t>
            </a:r>
            <a:r>
              <a:rPr lang="en-US" sz="2000" dirty="0" err="1"/>
              <a:t>bioinformatic</a:t>
            </a:r>
            <a:r>
              <a:rPr lang="en-US" sz="2000" dirty="0"/>
              <a:t> processing steps.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 standardize analysis for large projects or core facilities (repetitive task)</a:t>
            </a:r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800" dirty="0" err="1">
                <a:effectLst/>
                <a:latin typeface="Helvetica" pitchFamily="2" charset="0"/>
              </a:rPr>
              <a:t>Portability</a:t>
            </a:r>
            <a:r>
              <a:rPr lang="fr-FR" dirty="0">
                <a:latin typeface="Helvetica" pitchFamily="2" charset="0"/>
              </a:rPr>
              <a:t>: </a:t>
            </a:r>
            <a:r>
              <a:rPr lang="fr-FR" sz="2000" dirty="0" err="1">
                <a:latin typeface="Helvetica" pitchFamily="2" charset="0"/>
              </a:rPr>
              <a:t>s</a:t>
            </a:r>
            <a:r>
              <a:rPr lang="fr-FR" sz="2000" dirty="0" err="1"/>
              <a:t>implify</a:t>
            </a:r>
            <a:r>
              <a:rPr lang="fr-FR" sz="2000" dirty="0"/>
              <a:t> </a:t>
            </a:r>
            <a:r>
              <a:rPr lang="fr-FR" sz="2000" dirty="0" err="1"/>
              <a:t>deployment</a:t>
            </a:r>
            <a:r>
              <a:rPr lang="fr-FR" sz="2000" dirty="0"/>
              <a:t> of </a:t>
            </a:r>
            <a:r>
              <a:rPr lang="fr-FR" sz="2000" dirty="0" err="1"/>
              <a:t>complex</a:t>
            </a:r>
            <a:r>
              <a:rPr lang="fr-FR" sz="2000" dirty="0"/>
              <a:t> pipelines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Scalability</a:t>
            </a:r>
            <a:r>
              <a:rPr lang="fr-FR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Optimise computation ressources (</a:t>
            </a:r>
            <a:r>
              <a:rPr lang="fr-FR" sz="2000" dirty="0" err="1"/>
              <a:t>parallelization</a:t>
            </a:r>
            <a:r>
              <a:rPr lang="fr-FR" sz="2000" dirty="0"/>
              <a:t>, times,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Improve</a:t>
            </a:r>
            <a:r>
              <a:rPr lang="fr-FR" sz="2000" dirty="0"/>
              <a:t> </a:t>
            </a:r>
            <a:r>
              <a:rPr lang="fr-FR" sz="2000" dirty="0" err="1"/>
              <a:t>reproducibility</a:t>
            </a:r>
            <a:endParaRPr lang="fr-FR" sz="2000" dirty="0"/>
          </a:p>
          <a:p>
            <a:endParaRPr lang="fr-FR" sz="20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333690-F1E4-8BED-14E1-F672B3377C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4F8FE"/>
              </a:clrFrom>
              <a:clrTo>
                <a:srgbClr val="F4F8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612" y="3110770"/>
            <a:ext cx="1561377" cy="56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7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6D7C73B-4266-D1AB-935C-647A749662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" t="2415" r="904" b="1731"/>
          <a:stretch/>
        </p:blipFill>
        <p:spPr>
          <a:xfrm>
            <a:off x="56118" y="986741"/>
            <a:ext cx="5974292" cy="4884518"/>
          </a:xfr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723B326-C9CC-9C1B-5EB2-B75F56714B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6549949-A0BC-B331-B81B-A648C509CE1E}"/>
              </a:ext>
            </a:extLst>
          </p:cNvPr>
          <p:cNvSpPr txBox="1"/>
          <p:nvPr/>
        </p:nvSpPr>
        <p:spPr>
          <a:xfrm>
            <a:off x="6386333" y="574335"/>
            <a:ext cx="2757667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effectLst/>
                <a:latin typeface="Whitney"/>
              </a:rPr>
              <a:t>traditional</a:t>
            </a:r>
            <a:r>
              <a:rPr lang="fr-FR" sz="1800" dirty="0">
                <a:effectLst/>
                <a:latin typeface="Whitney"/>
              </a:rPr>
              <a:t> pipeline </a:t>
            </a:r>
            <a:r>
              <a:rPr lang="fr-FR" sz="1800" dirty="0" err="1">
                <a:effectLst/>
                <a:latin typeface="Whitney"/>
              </a:rPr>
              <a:t>implementations</a:t>
            </a:r>
            <a:br>
              <a:rPr lang="fr-FR" sz="1800" dirty="0">
                <a:effectLst/>
                <a:latin typeface="Whitney"/>
              </a:rPr>
            </a:br>
            <a:r>
              <a:rPr lang="fr-FR" sz="1800" dirty="0">
                <a:effectLst/>
                <a:latin typeface="Whitney"/>
              </a:rPr>
              <a:t>are </a:t>
            </a:r>
            <a:r>
              <a:rPr lang="fr-FR" sz="1800" dirty="0" err="1">
                <a:effectLst/>
                <a:latin typeface="Whitney"/>
              </a:rPr>
              <a:t>coupled</a:t>
            </a:r>
            <a:r>
              <a:rPr lang="fr-FR" sz="1800" dirty="0">
                <a:effectLst/>
                <a:latin typeface="Whitney"/>
              </a:rPr>
              <a:t> to the local </a:t>
            </a:r>
            <a:r>
              <a:rPr lang="fr-FR" sz="1800" dirty="0" err="1">
                <a:effectLst/>
                <a:latin typeface="Whitney"/>
              </a:rPr>
              <a:t>compute</a:t>
            </a:r>
            <a:r>
              <a:rPr lang="fr-FR" sz="1800" dirty="0">
                <a:effectLst/>
                <a:latin typeface="Whitney"/>
              </a:rPr>
              <a:t> </a:t>
            </a:r>
            <a:r>
              <a:rPr lang="fr-FR" sz="1800" dirty="0" err="1">
                <a:effectLst/>
                <a:latin typeface="Whitney"/>
              </a:rPr>
              <a:t>environment</a:t>
            </a:r>
            <a:r>
              <a:rPr lang="fr-FR" sz="1800" dirty="0">
                <a:effectLst/>
                <a:latin typeface="Whitney"/>
              </a:rPr>
              <a:t> and are sensitive to changes in software or data versions.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800" dirty="0">
              <a:effectLst/>
              <a:latin typeface="Whitney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effectLst/>
                <a:latin typeface="Whitney"/>
              </a:rPr>
              <a:t>workflow manager </a:t>
            </a:r>
            <a:r>
              <a:rPr lang="fr-FR" sz="1800" dirty="0" err="1">
                <a:effectLst/>
                <a:latin typeface="Whitney"/>
              </a:rPr>
              <a:t>decouples</a:t>
            </a:r>
            <a:r>
              <a:rPr lang="fr-FR" sz="1800" dirty="0">
                <a:effectLst/>
                <a:latin typeface="Whitney"/>
              </a:rPr>
              <a:t> the code </a:t>
            </a:r>
            <a:r>
              <a:rPr lang="fr-FR" sz="1800" dirty="0" err="1">
                <a:effectLst/>
                <a:latin typeface="Whitney"/>
              </a:rPr>
              <a:t>from</a:t>
            </a:r>
            <a:r>
              <a:rPr lang="fr-FR" sz="1800" dirty="0">
                <a:effectLst/>
                <a:latin typeface="Whitney"/>
              </a:rPr>
              <a:t> the </a:t>
            </a:r>
            <a:r>
              <a:rPr lang="fr-FR" sz="1800" dirty="0" err="1">
                <a:effectLst/>
                <a:latin typeface="Whitney"/>
              </a:rPr>
              <a:t>execution</a:t>
            </a:r>
            <a:r>
              <a:rPr lang="fr-FR" sz="1800" dirty="0">
                <a:effectLst/>
                <a:latin typeface="Whitney"/>
              </a:rPr>
              <a:t> </a:t>
            </a:r>
            <a:r>
              <a:rPr lang="fr-FR" sz="1800" dirty="0" err="1">
                <a:effectLst/>
                <a:latin typeface="Whitney"/>
              </a:rPr>
              <a:t>environment</a:t>
            </a:r>
            <a:r>
              <a:rPr lang="fr-FR" sz="1800" dirty="0">
                <a:effectLst/>
                <a:latin typeface="Whitney"/>
              </a:rPr>
              <a:t> </a:t>
            </a:r>
          </a:p>
          <a:p>
            <a:endParaRPr lang="fr-FR" dirty="0">
              <a:latin typeface="Whitney"/>
            </a:endParaRPr>
          </a:p>
          <a:p>
            <a:r>
              <a:rPr lang="fr-FR" sz="1400" dirty="0" err="1">
                <a:effectLst/>
                <a:latin typeface="Whitney"/>
              </a:rPr>
              <a:t>containerized</a:t>
            </a:r>
            <a:r>
              <a:rPr lang="fr-FR" sz="1400" dirty="0">
                <a:effectLst/>
                <a:latin typeface="Whitney"/>
              </a:rPr>
              <a:t> software </a:t>
            </a:r>
            <a:r>
              <a:rPr lang="fr-FR" sz="1400" dirty="0" err="1">
                <a:effectLst/>
                <a:latin typeface="Whitney"/>
              </a:rPr>
              <a:t>makes</a:t>
            </a:r>
            <a:r>
              <a:rPr lang="fr-FR" sz="1400" dirty="0">
                <a:effectLst/>
                <a:latin typeface="Whitney"/>
              </a:rPr>
              <a:t> local software installation </a:t>
            </a:r>
            <a:r>
              <a:rPr lang="fr-FR" sz="1400" dirty="0" err="1">
                <a:effectLst/>
                <a:latin typeface="Whitney"/>
              </a:rPr>
              <a:t>requirements</a:t>
            </a:r>
            <a:r>
              <a:rPr lang="fr-FR" sz="1400" dirty="0">
                <a:effectLst/>
                <a:latin typeface="Whitney"/>
              </a:rPr>
              <a:t> </a:t>
            </a:r>
            <a:r>
              <a:rPr lang="fr-FR" sz="1400" dirty="0" err="1">
                <a:effectLst/>
                <a:latin typeface="Whitney"/>
              </a:rPr>
              <a:t>unnecessary</a:t>
            </a:r>
            <a:r>
              <a:rPr lang="fr-FR" sz="1400" dirty="0">
                <a:effectLst/>
                <a:latin typeface="Whitney"/>
              </a:rPr>
              <a:t>. </a:t>
            </a:r>
            <a:r>
              <a:rPr lang="fr-FR" sz="1400" dirty="0" err="1">
                <a:effectLst/>
                <a:latin typeface="Whitney"/>
              </a:rPr>
              <a:t>execution</a:t>
            </a:r>
            <a:r>
              <a:rPr lang="fr-FR" sz="1400" dirty="0">
                <a:effectLst/>
                <a:latin typeface="Whitney"/>
              </a:rPr>
              <a:t> reports can </a:t>
            </a:r>
            <a:r>
              <a:rPr lang="fr-FR" sz="1400" dirty="0" err="1">
                <a:effectLst/>
                <a:latin typeface="Whitney"/>
              </a:rPr>
              <a:t>track</a:t>
            </a:r>
            <a:r>
              <a:rPr lang="fr-FR" sz="1400" dirty="0">
                <a:effectLst/>
                <a:latin typeface="Whitney"/>
              </a:rPr>
              <a:t> </a:t>
            </a:r>
            <a:r>
              <a:rPr lang="fr-FR" sz="1400" dirty="0" err="1">
                <a:effectLst/>
                <a:latin typeface="Whitney"/>
              </a:rPr>
              <a:t>parameters</a:t>
            </a:r>
            <a:r>
              <a:rPr lang="fr-FR" sz="1400" dirty="0">
                <a:effectLst/>
                <a:latin typeface="Whitney"/>
              </a:rPr>
              <a:t> and versions, </a:t>
            </a:r>
            <a:r>
              <a:rPr lang="fr-FR" sz="1400" dirty="0" err="1">
                <a:effectLst/>
                <a:latin typeface="Whitney"/>
              </a:rPr>
              <a:t>providing</a:t>
            </a:r>
            <a:r>
              <a:rPr lang="fr-FR" sz="1400" dirty="0">
                <a:effectLst/>
                <a:latin typeface="Whitney"/>
              </a:rPr>
              <a:t> </a:t>
            </a:r>
            <a:r>
              <a:rPr lang="fr-FR" sz="1400" dirty="0" err="1">
                <a:effectLst/>
                <a:latin typeface="Whitney"/>
              </a:rPr>
              <a:t>transparency</a:t>
            </a:r>
            <a:r>
              <a:rPr lang="fr-FR" sz="1400" dirty="0">
                <a:effectLst/>
                <a:latin typeface="Whitney"/>
              </a:rPr>
              <a:t> and data provenance. </a:t>
            </a:r>
            <a:endParaRPr lang="fr-FR" sz="16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252B85-38C7-118F-EC43-AEB08E36D973}"/>
              </a:ext>
            </a:extLst>
          </p:cNvPr>
          <p:cNvSpPr txBox="1"/>
          <p:nvPr/>
        </p:nvSpPr>
        <p:spPr>
          <a:xfrm>
            <a:off x="300940" y="497465"/>
            <a:ext cx="208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Traditional pipeline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992D822-6DF4-5F92-AD23-DF6F1F6F76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2" t="13084" r="15721" b="34220"/>
          <a:stretch/>
        </p:blipFill>
        <p:spPr bwMode="auto">
          <a:xfrm>
            <a:off x="2245489" y="468741"/>
            <a:ext cx="475315" cy="36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1C79F34-1898-5053-1BC8-EC9902215444}"/>
              </a:ext>
            </a:extLst>
          </p:cNvPr>
          <p:cNvSpPr txBox="1"/>
          <p:nvPr/>
        </p:nvSpPr>
        <p:spPr>
          <a:xfrm>
            <a:off x="2860874" y="511827"/>
            <a:ext cx="208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Workflow manager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EBAC31E-FAFC-3B3B-5FAF-1F0A71F0F721}"/>
              </a:ext>
            </a:extLst>
          </p:cNvPr>
          <p:cNvSpPr txBox="1"/>
          <p:nvPr/>
        </p:nvSpPr>
        <p:spPr>
          <a:xfrm>
            <a:off x="0" y="5846102"/>
            <a:ext cx="35263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i="1" dirty="0">
                <a:effectLst/>
                <a:latin typeface="Whitney"/>
              </a:rPr>
              <a:t>https://</a:t>
            </a:r>
            <a:r>
              <a:rPr lang="fr-FR" sz="1400" i="1" dirty="0" err="1">
                <a:effectLst/>
                <a:latin typeface="Whitney"/>
              </a:rPr>
              <a:t>doi.org</a:t>
            </a:r>
            <a:r>
              <a:rPr lang="fr-FR" sz="1400" i="1" dirty="0">
                <a:effectLst/>
                <a:latin typeface="Whitney"/>
              </a:rPr>
              <a:t>/10.1038/s41592-021-01254-9 </a:t>
            </a:r>
            <a:endParaRPr lang="fr-FR" sz="14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8387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2498E4F-7666-2328-CEAE-F8C35891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254" y="6411989"/>
            <a:ext cx="695190" cy="31869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8079A4-7AA8-4A4F-87E2-7781EC5097D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64C2AA-41EF-FF11-2381-6D7322571C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2968"/>
            <a:ext cx="9144000" cy="444500"/>
          </a:xfrm>
        </p:spPr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Workflow Management System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BD4084-24D2-5784-64C8-E970F2B6D951}"/>
              </a:ext>
            </a:extLst>
          </p:cNvPr>
          <p:cNvSpPr/>
          <p:nvPr/>
        </p:nvSpPr>
        <p:spPr>
          <a:xfrm>
            <a:off x="211605" y="1799761"/>
            <a:ext cx="84842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There are over 150 workflow managers currently in use and under development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fr-FR" dirty="0">
                <a:hlinkClick r:id="rId2"/>
              </a:rPr>
              <a:t>https://github.com/pditommaso/awesome-pipeline</a:t>
            </a:r>
            <a:endParaRPr lang="fr-FR" dirty="0"/>
          </a:p>
          <a:p>
            <a:endParaRPr lang="en-GB" dirty="0">
              <a:hlinkClick r:id="rId3"/>
            </a:endParaRPr>
          </a:p>
          <a:p>
            <a:r>
              <a:rPr lang="en-GB" dirty="0">
                <a:hlinkClick r:id="rId3"/>
              </a:rPr>
              <a:t>https://github.com/common-workflow-language/common-workflow-language/wiki/Existing-Workflow-systems</a:t>
            </a:r>
            <a:endParaRPr lang="fr-FR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520371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2498E4F-7666-2328-CEAE-F8C35891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254" y="6411989"/>
            <a:ext cx="695190" cy="31869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8079A4-7AA8-4A4F-87E2-7781EC5097D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64C2AA-41EF-FF11-2381-6D7322571C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2968"/>
            <a:ext cx="9144000" cy="444500"/>
          </a:xfrm>
        </p:spPr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Workflow Management System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F57242-1AD1-F81E-F88E-93DC957C7A9E}"/>
              </a:ext>
            </a:extLst>
          </p:cNvPr>
          <p:cNvSpPr/>
          <p:nvPr/>
        </p:nvSpPr>
        <p:spPr>
          <a:xfrm>
            <a:off x="46182" y="1189517"/>
            <a:ext cx="67286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workflow managers for bioinformatics </a:t>
            </a:r>
            <a:endParaRPr lang="en-GB" b="1" i="0" dirty="0">
              <a:solidFill>
                <a:srgbClr val="22222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790480B-0C82-548E-5CEF-F47F7D38EE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" t="1320" r="559"/>
          <a:stretch/>
        </p:blipFill>
        <p:spPr>
          <a:xfrm>
            <a:off x="-12205" y="1655180"/>
            <a:ext cx="9156205" cy="31155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B8F0C6-EFD0-9012-D712-73141E915728}"/>
              </a:ext>
            </a:extLst>
          </p:cNvPr>
          <p:cNvSpPr/>
          <p:nvPr/>
        </p:nvSpPr>
        <p:spPr>
          <a:xfrm>
            <a:off x="46182" y="2377689"/>
            <a:ext cx="8997262" cy="49283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675A54-F41F-8B51-F1F6-327CA201D638}"/>
              </a:ext>
            </a:extLst>
          </p:cNvPr>
          <p:cNvSpPr/>
          <p:nvPr/>
        </p:nvSpPr>
        <p:spPr>
          <a:xfrm>
            <a:off x="4395223" y="5753631"/>
            <a:ext cx="49273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22222"/>
                </a:solidFill>
                <a:latin typeface="-apple-system"/>
              </a:rPr>
              <a:t>https://</a:t>
            </a:r>
            <a:r>
              <a:rPr lang="en-GB" sz="1400" dirty="0" err="1">
                <a:solidFill>
                  <a:srgbClr val="222222"/>
                </a:solidFill>
                <a:latin typeface="-apple-system"/>
              </a:rPr>
              <a:t>www.nature.com</a:t>
            </a:r>
            <a:r>
              <a:rPr lang="en-GB" sz="1400" dirty="0">
                <a:solidFill>
                  <a:srgbClr val="222222"/>
                </a:solidFill>
                <a:latin typeface="-apple-system"/>
              </a:rPr>
              <a:t>/articles/s41592-021-01254-9</a:t>
            </a:r>
            <a:endParaRPr lang="en-GB" sz="1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0B921DD-73AC-8D96-7657-7ACFF19C288B}"/>
              </a:ext>
            </a:extLst>
          </p:cNvPr>
          <p:cNvSpPr txBox="1"/>
          <p:nvPr/>
        </p:nvSpPr>
        <p:spPr>
          <a:xfrm>
            <a:off x="136373" y="5121264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effectLst/>
                <a:latin typeface="MinionPro"/>
              </a:rPr>
              <a:t>Galaxy a </a:t>
            </a:r>
            <a:r>
              <a:rPr lang="fr-FR" sz="1800" dirty="0" err="1">
                <a:effectLst/>
                <a:latin typeface="MinionPro"/>
              </a:rPr>
              <a:t>powerful</a:t>
            </a:r>
            <a:r>
              <a:rPr lang="fr-FR" sz="1800" dirty="0">
                <a:effectLst/>
                <a:latin typeface="MinionPro"/>
              </a:rPr>
              <a:t> </a:t>
            </a:r>
            <a:r>
              <a:rPr lang="fr-FR" sz="1800" dirty="0" err="1">
                <a:effectLst/>
                <a:latin typeface="MinionPro"/>
              </a:rPr>
              <a:t>choice</a:t>
            </a:r>
            <a:r>
              <a:rPr lang="fr-FR" sz="1800" dirty="0">
                <a:effectLst/>
                <a:latin typeface="MinionPro"/>
              </a:rPr>
              <a:t> for </a:t>
            </a:r>
            <a:r>
              <a:rPr lang="fr-FR" sz="1800" dirty="0" err="1">
                <a:effectLst/>
                <a:latin typeface="MinionPro"/>
              </a:rPr>
              <a:t>users</a:t>
            </a:r>
            <a:r>
              <a:rPr lang="fr-FR" sz="1800" dirty="0">
                <a:effectLst/>
                <a:latin typeface="MinionPro"/>
              </a:rPr>
              <a:t> </a:t>
            </a:r>
            <a:r>
              <a:rPr lang="fr-FR" sz="1800" dirty="0" err="1">
                <a:effectLst/>
                <a:latin typeface="MinionPro"/>
              </a:rPr>
              <a:t>with</a:t>
            </a:r>
            <a:r>
              <a:rPr lang="fr-FR" sz="1800" dirty="0">
                <a:effectLst/>
                <a:latin typeface="MinionPro"/>
              </a:rPr>
              <a:t> or </a:t>
            </a:r>
            <a:r>
              <a:rPr lang="fr-FR" sz="1800" dirty="0" err="1">
                <a:effectLst/>
                <a:latin typeface="MinionPro"/>
              </a:rPr>
              <a:t>without</a:t>
            </a:r>
            <a:r>
              <a:rPr lang="fr-FR" sz="1800" dirty="0">
                <a:effectLst/>
                <a:latin typeface="MinionPro"/>
              </a:rPr>
              <a:t> </a:t>
            </a:r>
            <a:r>
              <a:rPr lang="fr-FR" sz="1800" dirty="0" err="1">
                <a:effectLst/>
                <a:latin typeface="MinionPro"/>
              </a:rPr>
              <a:t>computational</a:t>
            </a:r>
            <a:r>
              <a:rPr lang="fr-FR" sz="1800" dirty="0">
                <a:effectLst/>
                <a:latin typeface="MinionPro"/>
              </a:rPr>
              <a:t> expertise </a:t>
            </a:r>
            <a:r>
              <a:rPr lang="fr-FR" sz="1800" dirty="0" err="1">
                <a:effectLst/>
                <a:latin typeface="MinionPro"/>
              </a:rPr>
              <a:t>who</a:t>
            </a:r>
            <a:r>
              <a:rPr lang="fr-FR" sz="1800" dirty="0">
                <a:effectLst/>
                <a:latin typeface="MinionPro"/>
              </a:rPr>
              <a:t> </a:t>
            </a:r>
            <a:r>
              <a:rPr lang="fr-FR" sz="1800" dirty="0" err="1">
                <a:effectLst/>
                <a:latin typeface="MinionPro"/>
              </a:rPr>
              <a:t>would</a:t>
            </a:r>
            <a:r>
              <a:rPr lang="fr-FR" sz="1800" dirty="0">
                <a:effectLst/>
                <a:latin typeface="MinionPro"/>
              </a:rPr>
              <a:t> like to assemble and run custom </a:t>
            </a:r>
            <a:r>
              <a:rPr lang="fr-FR" sz="1800" dirty="0" err="1">
                <a:effectLst/>
                <a:latin typeface="MinionPro"/>
              </a:rPr>
              <a:t>bioinformatics</a:t>
            </a:r>
            <a:r>
              <a:rPr lang="fr-FR" sz="1800" dirty="0">
                <a:effectLst/>
                <a:latin typeface="MinionPro"/>
              </a:rPr>
              <a:t> workflows.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265810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{A8CBE087-6F43-0747-998A-212FC81777CB}tf10001119</Template>
  <TotalTime>15948</TotalTime>
  <Words>374</Words>
  <Application>Microsoft Macintosh PowerPoint</Application>
  <PresentationFormat>Affichage à l'écran (4:3)</PresentationFormat>
  <Paragraphs>63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-apple-system</vt:lpstr>
      <vt:lpstr>Arial</vt:lpstr>
      <vt:lpstr>Calibri</vt:lpstr>
      <vt:lpstr>Courier New</vt:lpstr>
      <vt:lpstr>Helvetica</vt:lpstr>
      <vt:lpstr>MinionPro</vt:lpstr>
      <vt:lpstr>Open Sans</vt:lpstr>
      <vt:lpstr>Roboto</vt:lpstr>
      <vt:lpstr>Whitney</vt:lpstr>
      <vt:lpstr>Galerie</vt:lpstr>
      <vt:lpstr>Workflow Management systemS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Jacques Dainat Ph.D.</dc:title>
  <dc:creator>Jacques Dainat</dc:creator>
  <cp:lastModifiedBy>Microsoft Office User</cp:lastModifiedBy>
  <cp:revision>257</cp:revision>
  <dcterms:created xsi:type="dcterms:W3CDTF">2018-11-21T09:52:36Z</dcterms:created>
  <dcterms:modified xsi:type="dcterms:W3CDTF">2023-06-08T13:50:57Z</dcterms:modified>
</cp:coreProperties>
</file>