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4" r:id="rId1"/>
  </p:sldMasterIdLst>
  <p:notesMasterIdLst>
    <p:notesMasterId r:id="rId16"/>
  </p:notesMasterIdLst>
  <p:handoutMasterIdLst>
    <p:handoutMasterId r:id="rId17"/>
  </p:handoutMasterIdLst>
  <p:sldIdLst>
    <p:sldId id="279" r:id="rId2"/>
    <p:sldId id="281" r:id="rId3"/>
    <p:sldId id="282" r:id="rId4"/>
    <p:sldId id="283" r:id="rId5"/>
    <p:sldId id="287" r:id="rId6"/>
    <p:sldId id="288" r:id="rId7"/>
    <p:sldId id="289" r:id="rId8"/>
    <p:sldId id="290" r:id="rId9"/>
    <p:sldId id="291" r:id="rId10"/>
    <p:sldId id="284" r:id="rId11"/>
    <p:sldId id="285" r:id="rId12"/>
    <p:sldId id="286" r:id="rId13"/>
    <p:sldId id="292" r:id="rId14"/>
    <p:sldId id="29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6ADB893-77E8-6342-A90D-DC234096EA1B}">
          <p14:sldIdLst>
            <p14:sldId id="279"/>
          </p14:sldIdLst>
        </p14:section>
        <p14:section name="Section sans titre" id="{1719AA2E-A92F-3F4A-8D5D-A1E97266C16E}">
          <p14:sldIdLst>
            <p14:sldId id="281"/>
            <p14:sldId id="282"/>
            <p14:sldId id="283"/>
            <p14:sldId id="287"/>
            <p14:sldId id="288"/>
            <p14:sldId id="289"/>
            <p14:sldId id="290"/>
            <p14:sldId id="291"/>
            <p14:sldId id="284"/>
            <p14:sldId id="285"/>
            <p14:sldId id="286"/>
            <p14:sldId id="292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0270C0"/>
    <a:srgbClr val="589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4"/>
    <p:restoredTop sz="85419" autoAdjust="0"/>
  </p:normalViewPr>
  <p:slideViewPr>
    <p:cSldViewPr snapToGrid="0" snapToObjects="1">
      <p:cViewPr varScale="1">
        <p:scale>
          <a:sx n="111" d="100"/>
          <a:sy n="111" d="100"/>
        </p:scale>
        <p:origin x="27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EB0726B-68AD-DDAB-A67B-992F369E5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3C3575-040A-50B1-36EA-15DE126107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93CDE-F4A9-1449-8906-9C685798F4D7}" type="datetimeFigureOut">
              <a:rPr lang="en-US" smtClean="0"/>
              <a:t>5/9/23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4FA33C-2485-B4EC-A361-86AC2D3FAB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8E0D0F-9233-FC3D-B5FF-0FB9AF03E9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173D1-22A5-1B4A-B3DF-E78F17583E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12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6141F-58C7-A14B-B7C4-4167B0731CCF}" type="datetimeFigureOut">
              <a:rPr lang="en-US" smtClean="0"/>
              <a:t>5/9/23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1648F-5206-084C-80CE-B104653B01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7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Majeur</a:t>
            </a:r>
            <a:r>
              <a:rPr lang="en-GB" dirty="0"/>
              <a:t> </a:t>
            </a:r>
            <a:r>
              <a:rPr lang="en-GB" dirty="0" err="1"/>
              <a:t>partie</a:t>
            </a:r>
            <a:r>
              <a:rPr lang="en-GB" dirty="0"/>
              <a:t> des </a:t>
            </a:r>
            <a:r>
              <a:rPr lang="en-GB" dirty="0" err="1"/>
              <a:t>chercheurs</a:t>
            </a:r>
            <a:r>
              <a:rPr lang="en-GB" baseline="0" dirty="0"/>
              <a:t> incapable de </a:t>
            </a:r>
            <a:r>
              <a:rPr lang="en-GB" baseline="0" dirty="0" err="1"/>
              <a:t>reproduire</a:t>
            </a:r>
            <a:r>
              <a:rPr lang="en-GB" baseline="0" dirty="0"/>
              <a:t> </a:t>
            </a:r>
            <a:r>
              <a:rPr lang="en-GB" baseline="0" dirty="0" err="1"/>
              <a:t>resultat</a:t>
            </a:r>
            <a:r>
              <a:rPr lang="en-GB" baseline="0" dirty="0"/>
              <a:t> </a:t>
            </a:r>
            <a:r>
              <a:rPr lang="en-GB" baseline="0" dirty="0" err="1"/>
              <a:t>d’autrui</a:t>
            </a:r>
            <a:r>
              <a:rPr lang="en-GB" baseline="0" dirty="0"/>
              <a:t> </a:t>
            </a:r>
            <a:r>
              <a:rPr lang="en-GB" baseline="0" dirty="0" err="1"/>
              <a:t>mais</a:t>
            </a:r>
            <a:r>
              <a:rPr lang="en-GB" baseline="0" dirty="0"/>
              <a:t> </a:t>
            </a:r>
            <a:r>
              <a:rPr lang="en-GB" baseline="0" dirty="0" err="1"/>
              <a:t>egalement</a:t>
            </a:r>
            <a:r>
              <a:rPr lang="en-GB" baseline="0" dirty="0"/>
              <a:t> les </a:t>
            </a:r>
            <a:r>
              <a:rPr lang="en-GB" baseline="0" dirty="0" err="1"/>
              <a:t>leurs</a:t>
            </a:r>
            <a:r>
              <a:rPr lang="en-GB" baseline="0" dirty="0"/>
              <a:t>.</a:t>
            </a:r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08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Unexpected</a:t>
            </a:r>
            <a:r>
              <a:rPr lang="en-GB" baseline="0" dirty="0"/>
              <a:t> consequences: Nonreplicable studies are still used a lot even after shown there where not replicable</a:t>
            </a:r>
            <a:endParaRPr lang="en-GB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04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</a:t>
            </a:r>
            <a:r>
              <a:rPr lang="fr-FR" dirty="0" err="1"/>
              <a:t>coderefinery.github.io</a:t>
            </a:r>
            <a:r>
              <a:rPr lang="fr-FR" dirty="0"/>
              <a:t>/git-intro/motivation/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0E0D2-EBEA-4B4D-B471-D9E93B2D0A5F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59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9802-2785-FE4D-A07F-6610B026E8FB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8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B1AC4-02B8-A545-9B5B-0C3EE09FD627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51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B1A7-E63F-C945-BA0F-073149B16916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10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498B-52B4-D248-AC7D-6C0430F78E61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3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46C6-6131-3E46-855C-3DC38D8E7B01}" type="datetime1">
              <a:rPr lang="fr-FR" smtClean="0"/>
              <a:t>09/05/2023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44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B3D0-D467-2B41-9678-48D794215140}" type="datetime1">
              <a:rPr lang="fr-FR" smtClean="0"/>
              <a:t>09/05/2023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2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4BEDC-7666-004E-BE91-E87BFD6169DB}" type="datetime1">
              <a:rPr lang="fr-FR" smtClean="0"/>
              <a:t>09/05/2023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C84F53A-35AA-A583-F69F-86369A24DEF0}"/>
              </a:ext>
            </a:extLst>
          </p:cNvPr>
          <p:cNvCxnSpPr/>
          <p:nvPr userDrawn="1"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BFD074D-2582-B065-C767-BCAB89AD7DF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9144000" cy="444500"/>
          </a:xfrm>
        </p:spPr>
        <p:txBody>
          <a:bodyPr/>
          <a:lstStyle>
            <a:lvl1pPr marL="0" indent="0" algn="ctr">
              <a:buNone/>
              <a:defRPr b="0" cap="none" spc="0">
                <a:ln w="0"/>
                <a:solidFill>
                  <a:srgbClr val="02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2pPr>
            <a:lvl3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3pPr>
            <a:lvl4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4pPr>
            <a:lvl5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5pPr>
          </a:lstStyle>
          <a:p>
            <a:pPr lvl="0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C7117DDC-2624-C119-0A11-F67A2BCA06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56" y="6204031"/>
            <a:ext cx="1780384" cy="526648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77C54C63-A4D4-733E-93AA-8F83C2690B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82794" y="6204031"/>
            <a:ext cx="752354" cy="526648"/>
          </a:xfrm>
          <a:prstGeom prst="rect">
            <a:avLst/>
          </a:prstGeom>
        </p:spPr>
      </p:pic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74BB62F-3963-2B70-AEA5-B10FCFC49E8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212932" y="6413051"/>
            <a:ext cx="1066417" cy="309201"/>
          </a:xfrm>
        </p:spPr>
        <p:txBody>
          <a:bodyPr/>
          <a:lstStyle/>
          <a:p>
            <a:fld id="{D7D8D820-F334-8742-8AC7-66EEDAB2EAC2}" type="datetime1">
              <a:rPr lang="fr-FR" smtClean="0"/>
              <a:t>09/05/2023</a:t>
            </a:fld>
            <a:endParaRPr lang="en-US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E5310E98-F573-2FB9-D8FA-5D89B44521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55422" y="6413959"/>
            <a:ext cx="403400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FEA4EDD-33BF-CA1E-119C-F66477D6E2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402855" y="6413960"/>
            <a:ext cx="640589" cy="309659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93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0F2B-8FFA-8A41-B7B8-A9CC2655472A}" type="datetime1">
              <a:rPr lang="fr-FR" smtClean="0"/>
              <a:t>09/05/2023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20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9607F8C7-317E-3A42-B629-4A50B731A1AC}" type="datetime1">
              <a:rPr lang="fr-FR" smtClean="0"/>
              <a:t>09/05/2023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6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3A66-96D5-924E-A36F-D0E492D74F3A}" type="datetime1">
              <a:rPr lang="fr-FR" smtClean="0"/>
              <a:t>09/05/2023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6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atlassian.com%2Ffr%2Fsoftware%2Fbitbucket&amp;psig=AOvVaw32BK5R4YBtCkEajHPzJslG&amp;ust=1635515760354000&amp;source=images&amp;cd=vfe&amp;ved=0CAsQjRxqFwoTCLiIppGh7fMCFQAAAAAdAAAAABAa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chael/eht-imag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533452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2A09D2E-9E4A-7A0F-0F19-4F9D762F1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7419" y="2889794"/>
            <a:ext cx="5618515" cy="454207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Version control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D2EBC-5076-D24A-AEF9-B6A8AC11F049}"/>
              </a:ext>
            </a:extLst>
          </p:cNvPr>
          <p:cNvSpPr txBox="1"/>
          <p:nvPr/>
        </p:nvSpPr>
        <p:spPr>
          <a:xfrm>
            <a:off x="1276350" y="52705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l"/>
            <a:endParaRPr lang="en-GB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BEC24E-07D5-F740-A842-2F3820E97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6" y="253244"/>
            <a:ext cx="3287795" cy="9725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330F63-6D0B-C647-AFA3-73F20671D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7322" y="253244"/>
            <a:ext cx="1389355" cy="97254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9B18E38-E998-58AE-C8BC-93480F5F2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328" y="3741102"/>
            <a:ext cx="3056360" cy="127746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05B4075-878E-6653-889D-DC4137FDB9DC}"/>
              </a:ext>
            </a:extLst>
          </p:cNvPr>
          <p:cNvSpPr txBox="1"/>
          <p:nvPr/>
        </p:nvSpPr>
        <p:spPr>
          <a:xfrm>
            <a:off x="5000263" y="30325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8ED5900-C4F2-3A1A-7A16-8F97D59938F3}"/>
              </a:ext>
            </a:extLst>
          </p:cNvPr>
          <p:cNvSpPr txBox="1"/>
          <p:nvPr/>
        </p:nvSpPr>
        <p:spPr>
          <a:xfrm>
            <a:off x="864149" y="6307350"/>
            <a:ext cx="23660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chemeClr val="bg1"/>
                </a:solidFill>
                <a:effectLst/>
                <a:latin typeface="Roboto" pitchFamily="2" charset="0"/>
              </a:rPr>
              <a:t>Some of the material comes from the "</a:t>
            </a:r>
            <a:r>
              <a:rPr lang="en-US" sz="1200" b="0" i="0" u="none" strike="noStrike" dirty="0" err="1">
                <a:solidFill>
                  <a:schemeClr val="bg1"/>
                </a:solidFill>
                <a:effectLst/>
                <a:latin typeface="Roboto" pitchFamily="2" charset="0"/>
              </a:rPr>
              <a:t>CodeRefinery</a:t>
            </a:r>
            <a:r>
              <a:rPr lang="en-US" sz="1200" b="0" i="0" u="none" strike="noStrike" dirty="0">
                <a:solidFill>
                  <a:schemeClr val="bg1"/>
                </a:solidFill>
                <a:effectLst/>
                <a:latin typeface="Roboto" pitchFamily="2" charset="0"/>
              </a:rPr>
              <a:t>" project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7D39FFA-AB31-852F-9EAC-E89E6A8E26AF}"/>
              </a:ext>
            </a:extLst>
          </p:cNvPr>
          <p:cNvSpPr txBox="1"/>
          <p:nvPr/>
        </p:nvSpPr>
        <p:spPr>
          <a:xfrm>
            <a:off x="7474226" y="6475667"/>
            <a:ext cx="16697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itchFamily="2" charset="0"/>
              </a:rPr>
              <a:t>Jacques Dainat Ph.D.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9E1AC47-8FDF-655D-3DAD-BB0434260B2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915" b="96413" l="2200" r="97600">
                        <a14:foregroundMark x1="36400" y1="35426" x2="36400" y2="35426"/>
                        <a14:foregroundMark x1="42800" y1="36099" x2="42800" y2="36099"/>
                        <a14:foregroundMark x1="56400" y1="32960" x2="56400" y2="32960"/>
                        <a14:foregroundMark x1="68800" y1="28251" x2="68800" y2="28251"/>
                        <a14:foregroundMark x1="83400" y1="10762" x2="83400" y2="10762"/>
                        <a14:foregroundMark x1="92000" y1="21076" x2="92000" y2="21076"/>
                        <a14:foregroundMark x1="96000" y1="19955" x2="96000" y2="19955"/>
                        <a14:foregroundMark x1="92400" y1="36547" x2="92400" y2="36547"/>
                        <a14:foregroundMark x1="97600" y1="64126" x2="97600" y2="64126"/>
                        <a14:foregroundMark x1="88800" y1="61659" x2="88800" y2="61659"/>
                        <a14:foregroundMark x1="79800" y1="68161" x2="79800" y2="68161"/>
                        <a14:foregroundMark x1="64000" y1="80717" x2="64000" y2="80717"/>
                        <a14:foregroundMark x1="42200" y1="68834" x2="42200" y2="68834"/>
                        <a14:foregroundMark x1="16600" y1="67489" x2="16600" y2="67489"/>
                        <a14:foregroundMark x1="7200" y1="61211" x2="7200" y2="61211"/>
                        <a14:foregroundMark x1="2200" y1="63004" x2="2200" y2="63004"/>
                        <a14:foregroundMark x1="7600" y1="47085" x2="7600" y2="47085"/>
                        <a14:foregroundMark x1="3000" y1="30493" x2="3000" y2="30493"/>
                        <a14:foregroundMark x1="10600" y1="16592" x2="10600" y2="16592"/>
                        <a14:foregroundMark x1="19600" y1="8969" x2="19600" y2="8969"/>
                        <a14:foregroundMark x1="17400" y1="4933" x2="17400" y2="4933"/>
                        <a14:foregroundMark x1="32800" y1="2915" x2="32800" y2="2915"/>
                        <a14:foregroundMark x1="53600" y1="6502" x2="53600" y2="6502"/>
                        <a14:foregroundMark x1="63200" y1="10090" x2="63200" y2="10090"/>
                        <a14:foregroundMark x1="18000" y1="82287" x2="18000" y2="82287"/>
                        <a14:foregroundMark x1="27400" y1="95067" x2="27400" y2="95067"/>
                        <a14:foregroundMark x1="53000" y1="96413" x2="53000" y2="96413"/>
                        <a14:foregroundMark x1="64600" y1="95964" x2="64600" y2="95964"/>
                        <a14:foregroundMark x1="79200" y1="92377" x2="79200" y2="92377"/>
                        <a14:foregroundMark x1="87200" y1="84081" x2="87200" y2="84081"/>
                        <a14:foregroundMark x1="34400" y1="3139" x2="34400" y2="3139"/>
                        <a14:foregroundMark x1="69800" y1="32287" x2="69800" y2="32287"/>
                        <a14:foregroundMark x1="69600" y1="32511" x2="69600" y2="32511"/>
                        <a14:foregroundMark x1="69600" y1="32063" x2="69600" y2="32063"/>
                        <a14:foregroundMark x1="69800" y1="32511" x2="69800" y2="32511"/>
                        <a14:foregroundMark x1="69800" y1="32511" x2="69800" y2="32511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600" y1="31839" x2="69600" y2="31839"/>
                        <a14:foregroundMark x1="69600" y1="32287" x2="69600" y2="32287"/>
                        <a14:foregroundMark x1="69800" y1="32511" x2="70000" y2="32960"/>
                        <a14:foregroundMark x1="70000" y1="33408" x2="68800" y2="32960"/>
                        <a14:foregroundMark x1="39400" y1="89910" x2="39400" y2="89910"/>
                        <a14:foregroundMark x1="39600" y1="89910" x2="39600" y2="89910"/>
                        <a14:foregroundMark x1="39600" y1="90135" x2="39600" y2="90135"/>
                        <a14:foregroundMark x1="39600" y1="90135" x2="39600" y2="90135"/>
                        <a14:foregroundMark x1="39600" y1="89686" x2="39600" y2="89686"/>
                        <a14:foregroundMark x1="39600" y1="89686" x2="39200" y2="89686"/>
                        <a14:foregroundMark x1="39600" y1="90135" x2="39600" y2="90135"/>
                        <a14:backgroundMark x1="40000" y1="89910" x2="40000" y2="89910"/>
                        <a14:backgroundMark x1="63200" y1="96413" x2="63200" y2="96413"/>
                        <a14:backgroundMark x1="63800" y1="96188" x2="63800" y2="96188"/>
                        <a14:backgroundMark x1="64200" y1="96188" x2="64200" y2="96188"/>
                        <a14:backgroundMark x1="64000" y1="95740" x2="64000" y2="95740"/>
                        <a14:backgroundMark x1="64000" y1="95740" x2="64000" y2="95740"/>
                        <a14:backgroundMark x1="64000" y1="95964" x2="64000" y2="95964"/>
                        <a14:backgroundMark x1="64200" y1="95964" x2="64200" y2="95964"/>
                        <a14:backgroundMark x1="64200" y1="96413" x2="64200" y2="96413"/>
                        <a14:backgroundMark x1="42600" y1="71525" x2="42600" y2="71525"/>
                        <a14:backgroundMark x1="42800" y1="71076" x2="42800" y2="71076"/>
                        <a14:backgroundMark x1="61400" y1="67937" x2="61400" y2="67937"/>
                        <a14:backgroundMark x1="70000" y1="32063" x2="70000" y2="32063"/>
                        <a14:backgroundMark x1="17000" y1="5381" x2="17000" y2="5381"/>
                        <a14:backgroundMark x1="17600" y1="5381" x2="17600" y2="5381"/>
                        <a14:backgroundMark x1="17000" y1="5157" x2="17000" y2="5157"/>
                        <a14:backgroundMark x1="17000" y1="4933" x2="17000" y2="4933"/>
                        <a14:backgroundMark x1="17000" y1="5157" x2="17000" y2="5157"/>
                        <a14:backgroundMark x1="17000" y1="5157" x2="17000" y2="5157"/>
                        <a14:backgroundMark x1="17200" y1="5157" x2="17200" y2="5157"/>
                        <a14:backgroundMark x1="17200" y1="5157" x2="17200" y2="5157"/>
                        <a14:backgroundMark x1="17200" y1="4933" x2="17200" y2="4933"/>
                        <a14:backgroundMark x1="17400" y1="5157" x2="17400" y2="5157"/>
                        <a14:backgroundMark x1="17400" y1="4933" x2="17400" y2="4933"/>
                        <a14:backgroundMark x1="17400" y1="5157" x2="17400" y2="5157"/>
                        <a14:backgroundMark x1="32400" y1="3363" x2="32400" y2="3363"/>
                        <a14:backgroundMark x1="32400" y1="2691" x2="32400" y2="2691"/>
                        <a14:backgroundMark x1="32400" y1="3587" x2="32400" y2="3587"/>
                        <a14:backgroundMark x1="32400" y1="3363" x2="32400" y2="3363"/>
                        <a14:backgroundMark x1="32400" y1="3587" x2="32400" y2="3587"/>
                        <a14:backgroundMark x1="32200" y1="3363" x2="32200" y2="3363"/>
                        <a14:backgroundMark x1="32200" y1="3363" x2="32200" y2="3363"/>
                        <a14:backgroundMark x1="32400" y1="3587" x2="32400" y2="3587"/>
                        <a14:backgroundMark x1="32400" y1="3587" x2="32400" y2="3587"/>
                        <a14:backgroundMark x1="32400" y1="3363" x2="32400" y2="3363"/>
                        <a14:backgroundMark x1="32400" y1="3363" x2="32400" y2="3363"/>
                        <a14:backgroundMark x1="32400" y1="3363" x2="32400" y2="3363"/>
                        <a14:backgroundMark x1="32600" y1="3363" x2="32600" y2="3363"/>
                        <a14:backgroundMark x1="32600" y1="3139" x2="32600" y2="31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58" y="6125472"/>
            <a:ext cx="785191" cy="70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6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29E9582-FE1F-A5D9-219F-E60E3E1D00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/>
              <a:t>Version Control </a:t>
            </a:r>
            <a:r>
              <a:rPr lang="fr-FR" dirty="0" err="1"/>
              <a:t>Systems</a:t>
            </a:r>
            <a:r>
              <a:rPr lang="fr-FR" dirty="0"/>
              <a:t> (VCS)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08F43C-9546-790C-256C-B98B8C955DCC}"/>
              </a:ext>
            </a:extLst>
          </p:cNvPr>
          <p:cNvSpPr/>
          <p:nvPr/>
        </p:nvSpPr>
        <p:spPr>
          <a:xfrm>
            <a:off x="2608090" y="896545"/>
            <a:ext cx="4405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VCS =&gt; To </a:t>
            </a:r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track</a:t>
            </a:r>
            <a:r>
              <a:rPr lang="fr-FR" dirty="0"/>
              <a:t> of changes and versions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7D62C1-63FE-C54B-4A4B-6C15F7333C59}"/>
              </a:ext>
            </a:extLst>
          </p:cNvPr>
          <p:cNvSpPr/>
          <p:nvPr/>
        </p:nvSpPr>
        <p:spPr>
          <a:xfrm>
            <a:off x="424297" y="1363546"/>
            <a:ext cx="8051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Subversion / Mercurial / </a:t>
            </a:r>
            <a:r>
              <a:rPr lang="en-GB" b="1" dirty="0">
                <a:solidFill>
                  <a:schemeClr val="accent2"/>
                </a:solidFill>
              </a:rPr>
              <a:t>Git</a:t>
            </a:r>
            <a:r>
              <a:rPr lang="en-GB" b="1" dirty="0"/>
              <a:t> </a:t>
            </a:r>
            <a:r>
              <a:rPr lang="en-GB" dirty="0"/>
              <a:t>=&gt;</a:t>
            </a:r>
            <a:r>
              <a:rPr lang="en-GB" b="1" dirty="0"/>
              <a:t> </a:t>
            </a:r>
            <a:r>
              <a:rPr lang="en-GB" dirty="0"/>
              <a:t>One of the most popular VCS in use today</a:t>
            </a:r>
            <a:endParaRPr lang="en-GB" b="1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D0A498C-900C-797C-6F78-8EDDB7FBFF2F}"/>
              </a:ext>
            </a:extLst>
          </p:cNvPr>
          <p:cNvGrpSpPr/>
          <p:nvPr/>
        </p:nvGrpSpPr>
        <p:grpSpPr>
          <a:xfrm>
            <a:off x="195497" y="1792405"/>
            <a:ext cx="6538136" cy="975545"/>
            <a:chOff x="270745" y="2057705"/>
            <a:chExt cx="6538136" cy="97554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F77DE3-959E-D4D0-0573-D88FC7534F40}"/>
                </a:ext>
              </a:extLst>
            </p:cNvPr>
            <p:cNvSpPr/>
            <p:nvPr/>
          </p:nvSpPr>
          <p:spPr>
            <a:xfrm>
              <a:off x="270745" y="2057705"/>
              <a:ext cx="6538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Bitbucket / GitHub / GitLab  =&gt;  hosting services for Git </a:t>
              </a:r>
              <a:r>
                <a:rPr lang="en-GB" u="sng" dirty="0"/>
                <a:t>repositories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EB818E1-2329-5942-06CB-8075C3E0A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5165" y="2410874"/>
              <a:ext cx="673445" cy="622376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4CC80F4-2E61-7EEA-D1C3-627CF936F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229" y="2393189"/>
              <a:ext cx="592000" cy="592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641FAB3-F980-0529-C593-290D0190DE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25" t="3737" r="32683" b="33161"/>
            <a:stretch/>
          </p:blipFill>
          <p:spPr>
            <a:xfrm>
              <a:off x="1448981" y="2392516"/>
              <a:ext cx="645749" cy="599374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DE6010F-ACD1-33CD-8887-59DADA3BA1CF}"/>
              </a:ext>
            </a:extLst>
          </p:cNvPr>
          <p:cNvSpPr/>
          <p:nvPr/>
        </p:nvSpPr>
        <p:spPr>
          <a:xfrm>
            <a:off x="1696176" y="3333586"/>
            <a:ext cx="571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git log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D7649D-A62C-A406-DF09-CD7BCF37E286}"/>
              </a:ext>
            </a:extLst>
          </p:cNvPr>
          <p:cNvSpPr txBox="1"/>
          <p:nvPr/>
        </p:nvSpPr>
        <p:spPr>
          <a:xfrm>
            <a:off x="120300" y="4381424"/>
            <a:ext cx="1132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Unique identifier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FB3B6E6-5F45-C56D-CF11-D8A7BA6E9C52}"/>
              </a:ext>
            </a:extLst>
          </p:cNvPr>
          <p:cNvSpPr txBox="1"/>
          <p:nvPr/>
        </p:nvSpPr>
        <p:spPr>
          <a:xfrm>
            <a:off x="133966" y="4918705"/>
            <a:ext cx="628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Who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4BE080A-24C7-9133-4FDA-CC51C1FD660C}"/>
              </a:ext>
            </a:extLst>
          </p:cNvPr>
          <p:cNvSpPr txBox="1"/>
          <p:nvPr/>
        </p:nvSpPr>
        <p:spPr>
          <a:xfrm>
            <a:off x="139437" y="5224612"/>
            <a:ext cx="79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EB07C02-F6C2-272E-648F-582421D04F5A}"/>
              </a:ext>
            </a:extLst>
          </p:cNvPr>
          <p:cNvSpPr txBox="1"/>
          <p:nvPr/>
        </p:nvSpPr>
        <p:spPr>
          <a:xfrm>
            <a:off x="152140" y="5557612"/>
            <a:ext cx="79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CEFB7C0-B336-2BF1-AD90-0A4F3BDE0E2B}"/>
              </a:ext>
            </a:extLst>
          </p:cNvPr>
          <p:cNvCxnSpPr>
            <a:stCxn id="16" idx="3"/>
          </p:cNvCxnSpPr>
          <p:nvPr/>
        </p:nvCxnSpPr>
        <p:spPr>
          <a:xfrm flipV="1">
            <a:off x="950980" y="5593945"/>
            <a:ext cx="1053470" cy="1483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A45D185-5FA5-9481-710A-2FB9CEE99E77}"/>
              </a:ext>
            </a:extLst>
          </p:cNvPr>
          <p:cNvCxnSpPr>
            <a:stCxn id="15" idx="3"/>
          </p:cNvCxnSpPr>
          <p:nvPr/>
        </p:nvCxnSpPr>
        <p:spPr>
          <a:xfrm flipV="1">
            <a:off x="938277" y="5224612"/>
            <a:ext cx="832173" cy="1846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922FC683-D0E7-9FA1-89CE-8052EF011344}"/>
              </a:ext>
            </a:extLst>
          </p:cNvPr>
          <p:cNvCxnSpPr>
            <a:stCxn id="14" idx="3"/>
          </p:cNvCxnSpPr>
          <p:nvPr/>
        </p:nvCxnSpPr>
        <p:spPr>
          <a:xfrm flipV="1">
            <a:off x="762807" y="5027755"/>
            <a:ext cx="993471" cy="756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B8AC778-AE5B-7115-E71F-CAC961BAC791}"/>
              </a:ext>
            </a:extLst>
          </p:cNvPr>
          <p:cNvCxnSpPr/>
          <p:nvPr/>
        </p:nvCxnSpPr>
        <p:spPr>
          <a:xfrm>
            <a:off x="1023655" y="4734154"/>
            <a:ext cx="746795" cy="1723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6BCEF7D8-A3FE-3735-60DC-B2329E1C208F}"/>
              </a:ext>
            </a:extLst>
          </p:cNvPr>
          <p:cNvSpPr/>
          <p:nvPr/>
        </p:nvSpPr>
        <p:spPr>
          <a:xfrm>
            <a:off x="7413052" y="4764451"/>
            <a:ext cx="429660" cy="977827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6A86736-1BBF-6B67-AC8C-A206D55930EF}"/>
              </a:ext>
            </a:extLst>
          </p:cNvPr>
          <p:cNvSpPr txBox="1"/>
          <p:nvPr/>
        </p:nvSpPr>
        <p:spPr>
          <a:xfrm>
            <a:off x="7916319" y="4901446"/>
            <a:ext cx="1227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One commit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78056FA3-A3EE-9FFD-347C-13B64FA08A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9" r="19988" b="12497"/>
          <a:stretch/>
        </p:blipFill>
        <p:spPr>
          <a:xfrm>
            <a:off x="1783154" y="4696629"/>
            <a:ext cx="5588852" cy="1154699"/>
          </a:xfrm>
          <a:prstGeom prst="rect">
            <a:avLst/>
          </a:prstGeom>
        </p:spPr>
      </p:pic>
      <p:grpSp>
        <p:nvGrpSpPr>
          <p:cNvPr id="48" name="Groupe 47">
            <a:extLst>
              <a:ext uri="{FF2B5EF4-FFF2-40B4-BE49-F238E27FC236}">
                <a16:creationId xmlns:a16="http://schemas.microsoft.com/office/drawing/2014/main" id="{38C1FBCF-E2F4-81C1-2AFD-CAE067F306E9}"/>
              </a:ext>
            </a:extLst>
          </p:cNvPr>
          <p:cNvGrpSpPr/>
          <p:nvPr/>
        </p:nvGrpSpPr>
        <p:grpSpPr>
          <a:xfrm>
            <a:off x="1778000" y="3670281"/>
            <a:ext cx="7366000" cy="1052317"/>
            <a:chOff x="1778000" y="3670281"/>
            <a:chExt cx="7366000" cy="1052317"/>
          </a:xfrm>
        </p:grpSpPr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F0915BE1-2A5B-B37F-E344-FB07E96E0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0" y="3670281"/>
              <a:ext cx="5588000" cy="1041400"/>
            </a:xfrm>
            <a:prstGeom prst="rect">
              <a:avLst/>
            </a:prstGeom>
          </p:spPr>
        </p:pic>
        <p:sp>
          <p:nvSpPr>
            <p:cNvPr id="46" name="Accolade fermante 45">
              <a:extLst>
                <a:ext uri="{FF2B5EF4-FFF2-40B4-BE49-F238E27FC236}">
                  <a16:creationId xmlns:a16="http://schemas.microsoft.com/office/drawing/2014/main" id="{3781A424-B7DB-8A88-DF68-A7D934658EE6}"/>
                </a:ext>
              </a:extLst>
            </p:cNvPr>
            <p:cNvSpPr/>
            <p:nvPr/>
          </p:nvSpPr>
          <p:spPr>
            <a:xfrm>
              <a:off x="7413052" y="3744771"/>
              <a:ext cx="429660" cy="977827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FEBF3D9D-6288-C449-69BF-FFB3E9D30990}"/>
                </a:ext>
              </a:extLst>
            </p:cNvPr>
            <p:cNvSpPr txBox="1"/>
            <p:nvPr/>
          </p:nvSpPr>
          <p:spPr>
            <a:xfrm>
              <a:off x="7916319" y="3881766"/>
              <a:ext cx="12276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One commit</a:t>
              </a:r>
            </a:p>
          </p:txBody>
        </p:sp>
      </p:grp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C574FC-8BE7-A52A-613A-7A97FDECFC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1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3602E5-1C20-A01E-36ED-85AB5B115A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9" r="19988" b="12497"/>
          <a:stretch/>
        </p:blipFill>
        <p:spPr>
          <a:xfrm>
            <a:off x="2608254" y="1812746"/>
            <a:ext cx="5588852" cy="1154699"/>
          </a:xfrm>
          <a:prstGeom prst="rect">
            <a:avLst/>
          </a:prstGeom>
        </p:spPr>
      </p:pic>
      <p:sp>
        <p:nvSpPr>
          <p:cNvPr id="12" name="AutoShape 6" descr="Atlassian Bitbucket – Outil de gestion de code Git pour les équipes">
            <a:hlinkClick r:id="rId3"/>
            <a:extLst>
              <a:ext uri="{FF2B5EF4-FFF2-40B4-BE49-F238E27FC236}">
                <a16:creationId xmlns:a16="http://schemas.microsoft.com/office/drawing/2014/main" id="{2D3F4645-5FA7-1E5A-31D9-8788A2F704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7E22988-9CD8-2F76-6784-A4CC3025FABE}"/>
              </a:ext>
            </a:extLst>
          </p:cNvPr>
          <p:cNvCxnSpPr/>
          <p:nvPr/>
        </p:nvCxnSpPr>
        <p:spPr>
          <a:xfrm>
            <a:off x="1861458" y="2041523"/>
            <a:ext cx="746795" cy="1723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1BD0341-6044-3335-7B14-C186A5746B1C}"/>
              </a:ext>
            </a:extLst>
          </p:cNvPr>
          <p:cNvCxnSpPr/>
          <p:nvPr/>
        </p:nvCxnSpPr>
        <p:spPr>
          <a:xfrm flipV="1">
            <a:off x="1861458" y="1452067"/>
            <a:ext cx="667649" cy="3005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D33C29D2-384A-88D2-DDA4-F88A515DC17C}"/>
              </a:ext>
            </a:extLst>
          </p:cNvPr>
          <p:cNvSpPr txBox="1"/>
          <p:nvPr/>
        </p:nvSpPr>
        <p:spPr>
          <a:xfrm>
            <a:off x="460375" y="1664343"/>
            <a:ext cx="1584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Differences 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897B11-1683-C23C-816A-74E736789BC7}"/>
              </a:ext>
            </a:extLst>
          </p:cNvPr>
          <p:cNvSpPr/>
          <p:nvPr/>
        </p:nvSpPr>
        <p:spPr>
          <a:xfrm>
            <a:off x="118239" y="3409769"/>
            <a:ext cx="10285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git diff </a:t>
            </a:r>
            <a:r>
              <a:rPr lang="fr-FR" sz="1200" dirty="0">
                <a:solidFill>
                  <a:srgbClr val="9FA01C"/>
                </a:solidFill>
                <a:effectLst/>
                <a:latin typeface="Meslo LG M DZ for Powerline" panose="020B0609030804020204" pitchFamily="49" charset="0"/>
              </a:rPr>
              <a:t>9fc68014300136d412f350d25309e3c209dbeeb3 1b399d4f42b9700af3daa07d4d9f511b43d5b701</a:t>
            </a:r>
          </a:p>
        </p:txBody>
      </p:sp>
      <p:sp>
        <p:nvSpPr>
          <p:cNvPr id="34" name="Espace réservé du contenu 1">
            <a:extLst>
              <a:ext uri="{FF2B5EF4-FFF2-40B4-BE49-F238E27FC236}">
                <a16:creationId xmlns:a16="http://schemas.microsoft.com/office/drawing/2014/main" id="{3C559BE2-D6F3-5DB5-14E9-A36AE5A1F01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444500"/>
          </a:xfrm>
        </p:spPr>
        <p:txBody>
          <a:bodyPr/>
          <a:lstStyle/>
          <a:p>
            <a:r>
              <a:rPr lang="fr-FR" dirty="0"/>
              <a:t>Version Control System (VCS)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566946F6-1FA1-0562-2294-3B9DC67DE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06" y="779194"/>
            <a:ext cx="5588000" cy="10414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7F7B6831-E343-F595-0B79-A5924614AB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53" y="3946287"/>
            <a:ext cx="4292600" cy="205740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21E42692-EC45-8191-10B7-55FD668FE7FB}"/>
              </a:ext>
            </a:extLst>
          </p:cNvPr>
          <p:cNvSpPr/>
          <p:nvPr/>
        </p:nvSpPr>
        <p:spPr>
          <a:xfrm>
            <a:off x="1448522" y="5405933"/>
            <a:ext cx="1099826" cy="274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Changes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4BCB36-7979-37E5-FD3A-1348D8DD6446}"/>
              </a:ext>
            </a:extLst>
          </p:cNvPr>
          <p:cNvSpPr/>
          <p:nvPr/>
        </p:nvSpPr>
        <p:spPr>
          <a:xfrm>
            <a:off x="1861458" y="3991485"/>
            <a:ext cx="709018" cy="2741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File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FD2FB19-5D27-D702-206E-22A89B2CBF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22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CF59565-F128-7455-FF60-3FED0940D95D}"/>
              </a:ext>
            </a:extLst>
          </p:cNvPr>
          <p:cNvSpPr txBox="1"/>
          <p:nvPr/>
        </p:nvSpPr>
        <p:spPr>
          <a:xfrm>
            <a:off x="99055" y="4425254"/>
            <a:ext cx="113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commit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5F1EFBC-E941-B76F-137F-AEF8F67CF561}"/>
              </a:ext>
            </a:extLst>
          </p:cNvPr>
          <p:cNvSpPr txBox="1"/>
          <p:nvPr/>
        </p:nvSpPr>
        <p:spPr>
          <a:xfrm>
            <a:off x="1722070" y="4425254"/>
            <a:ext cx="628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Who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79E5C36-6920-50F4-CDFC-75CC199FD83C}"/>
              </a:ext>
            </a:extLst>
          </p:cNvPr>
          <p:cNvSpPr txBox="1"/>
          <p:nvPr/>
        </p:nvSpPr>
        <p:spPr>
          <a:xfrm>
            <a:off x="3663788" y="4368123"/>
            <a:ext cx="79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FE62A02-A58A-CECA-9257-D7DEDEE070E8}"/>
              </a:ext>
            </a:extLst>
          </p:cNvPr>
          <p:cNvCxnSpPr/>
          <p:nvPr/>
        </p:nvCxnSpPr>
        <p:spPr>
          <a:xfrm flipV="1">
            <a:off x="460635" y="4129124"/>
            <a:ext cx="0" cy="3636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FF3F9373-296B-6038-A181-1491E88ABB6C}"/>
              </a:ext>
            </a:extLst>
          </p:cNvPr>
          <p:cNvSpPr txBox="1"/>
          <p:nvPr/>
        </p:nvSpPr>
        <p:spPr>
          <a:xfrm>
            <a:off x="6770345" y="4403152"/>
            <a:ext cx="204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Content of the file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331DA-D1EC-F667-BBAD-835158AC79F8}"/>
              </a:ext>
            </a:extLst>
          </p:cNvPr>
          <p:cNvSpPr/>
          <p:nvPr/>
        </p:nvSpPr>
        <p:spPr>
          <a:xfrm>
            <a:off x="12155" y="2411815"/>
            <a:ext cx="875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git blame myfile.nf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1F2F6D6-C982-5BA6-58F3-4766D34547DC}"/>
              </a:ext>
            </a:extLst>
          </p:cNvPr>
          <p:cNvSpPr txBox="1"/>
          <p:nvPr/>
        </p:nvSpPr>
        <p:spPr>
          <a:xfrm>
            <a:off x="460636" y="675146"/>
            <a:ext cx="8355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u="none" strike="noStrike" dirty="0">
                <a:solidFill>
                  <a:srgbClr val="292929"/>
                </a:solidFill>
                <a:effectLst/>
                <a:latin typeface="source-serif-pro"/>
              </a:rPr>
              <a:t>Using git blame, you can see the entire git revision of the file with respect to each line.</a:t>
            </a:r>
          </a:p>
          <a:p>
            <a:endParaRPr lang="en-US" b="0" i="0" u="none" strike="noStrike" dirty="0">
              <a:solidFill>
                <a:srgbClr val="292929"/>
              </a:solidFill>
              <a:effectLst/>
              <a:latin typeface="source-serif-pro"/>
            </a:endParaRPr>
          </a:p>
          <a:p>
            <a:r>
              <a:rPr lang="en-US" b="0" i="0" u="none" strike="noStrike" dirty="0">
                <a:solidFill>
                  <a:srgbClr val="292929"/>
                </a:solidFill>
                <a:effectLst/>
                <a:latin typeface="source-serif-pro"/>
              </a:rPr>
              <a:t>Git blame will come in handy when you want </a:t>
            </a:r>
            <a:r>
              <a:rPr lang="en-US" b="0" i="0" u="none" strike="noStrike">
                <a:solidFill>
                  <a:srgbClr val="292929"/>
                </a:solidFill>
                <a:effectLst/>
                <a:latin typeface="source-serif-pro"/>
              </a:rPr>
              <a:t>to know </a:t>
            </a:r>
            <a:r>
              <a:rPr lang="en-US" b="0" i="0" u="none" strike="noStrike" dirty="0">
                <a:solidFill>
                  <a:srgbClr val="292929"/>
                </a:solidFill>
                <a:effectLst/>
                <a:latin typeface="source-serif-pro"/>
              </a:rPr>
              <a:t>which commit is responsible for the changes and which author has committed those changes</a:t>
            </a:r>
            <a:endParaRPr lang="en-US" dirty="0"/>
          </a:p>
        </p:txBody>
      </p:sp>
      <p:sp>
        <p:nvSpPr>
          <p:cNvPr id="17" name="Espace réservé du contenu 1">
            <a:extLst>
              <a:ext uri="{FF2B5EF4-FFF2-40B4-BE49-F238E27FC236}">
                <a16:creationId xmlns:a16="http://schemas.microsoft.com/office/drawing/2014/main" id="{7C7784F5-D110-DDA8-7C2A-82767B513E5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44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b="0" kern="1200" cap="none" spc="0">
                <a:ln w="0"/>
                <a:solidFill>
                  <a:srgbClr val="02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kern="120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b="0" kern="120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Version Control System (VCS)</a:t>
            </a:r>
            <a:endParaRPr lang="fr-FR" dirty="0"/>
          </a:p>
        </p:txBody>
      </p:sp>
      <p:sp>
        <p:nvSpPr>
          <p:cNvPr id="18" name="Accolade fermante 17">
            <a:extLst>
              <a:ext uri="{FF2B5EF4-FFF2-40B4-BE49-F238E27FC236}">
                <a16:creationId xmlns:a16="http://schemas.microsoft.com/office/drawing/2014/main" id="{FEE6E587-E637-EB7A-1548-51C775D1286D}"/>
              </a:ext>
            </a:extLst>
          </p:cNvPr>
          <p:cNvSpPr/>
          <p:nvPr/>
        </p:nvSpPr>
        <p:spPr>
          <a:xfrm rot="5400000">
            <a:off x="1639529" y="3487962"/>
            <a:ext cx="342687" cy="1475300"/>
          </a:xfrm>
          <a:prstGeom prst="rightBrace">
            <a:avLst>
              <a:gd name="adj1" fmla="val 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BD3E91CF-A355-4275-A4FF-AF32231A1A68}"/>
              </a:ext>
            </a:extLst>
          </p:cNvPr>
          <p:cNvSpPr/>
          <p:nvPr/>
        </p:nvSpPr>
        <p:spPr>
          <a:xfrm rot="5400000">
            <a:off x="3821073" y="2874817"/>
            <a:ext cx="363635" cy="2727718"/>
          </a:xfrm>
          <a:prstGeom prst="rightBrace">
            <a:avLst>
              <a:gd name="adj1" fmla="val 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ccolade fermante 19">
            <a:extLst>
              <a:ext uri="{FF2B5EF4-FFF2-40B4-BE49-F238E27FC236}">
                <a16:creationId xmlns:a16="http://schemas.microsoft.com/office/drawing/2014/main" id="{FBA8495D-FC43-B9FA-E5BD-559217D79B48}"/>
              </a:ext>
            </a:extLst>
          </p:cNvPr>
          <p:cNvSpPr/>
          <p:nvPr/>
        </p:nvSpPr>
        <p:spPr>
          <a:xfrm rot="5400000">
            <a:off x="7386233" y="2737984"/>
            <a:ext cx="332508" cy="2997829"/>
          </a:xfrm>
          <a:prstGeom prst="rightBrace">
            <a:avLst>
              <a:gd name="adj1" fmla="val 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8B307CDA-7494-CF08-B054-4014A46D599D}"/>
              </a:ext>
            </a:extLst>
          </p:cNvPr>
          <p:cNvCxnSpPr/>
          <p:nvPr/>
        </p:nvCxnSpPr>
        <p:spPr>
          <a:xfrm flipV="1">
            <a:off x="5601724" y="4070644"/>
            <a:ext cx="0" cy="3636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9FCAC19D-C71F-D763-BE62-EC4B6C16DA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8"/>
          <a:stretch/>
        </p:blipFill>
        <p:spPr>
          <a:xfrm>
            <a:off x="-10738" y="3089634"/>
            <a:ext cx="9154738" cy="971985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10B9764F-9EC8-046F-B342-CA5A3EB435E1}"/>
              </a:ext>
            </a:extLst>
          </p:cNvPr>
          <p:cNvSpPr txBox="1"/>
          <p:nvPr/>
        </p:nvSpPr>
        <p:spPr>
          <a:xfrm>
            <a:off x="5261293" y="4389604"/>
            <a:ext cx="113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line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BDA232B-59E1-C7EF-0DF6-A26951B6B03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06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C9A5DAA-4F0C-253C-3259-FCDA257BCA4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 err="1"/>
              <a:t>Difficulties</a:t>
            </a:r>
            <a:r>
              <a:rPr lang="fr-FR" dirty="0"/>
              <a:t> of version control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52340E4-10BA-5F9B-7E1D-97E13AEB02E6}"/>
              </a:ext>
            </a:extLst>
          </p:cNvPr>
          <p:cNvSpPr txBox="1"/>
          <p:nvPr/>
        </p:nvSpPr>
        <p:spPr>
          <a:xfrm>
            <a:off x="303244" y="1147666"/>
            <a:ext cx="853751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b="1" dirty="0">
              <a:effectLst/>
              <a:latin typeface="Roboto Slab" pitchFamily="2" charset="0"/>
            </a:endParaRPr>
          </a:p>
          <a:p>
            <a:r>
              <a:rPr lang="fr-FR" dirty="0" err="1">
                <a:effectLst/>
              </a:rPr>
              <a:t>Despite</a:t>
            </a:r>
            <a:r>
              <a:rPr lang="fr-FR" dirty="0">
                <a:effectLst/>
              </a:rPr>
              <a:t> the </a:t>
            </a:r>
            <a:r>
              <a:rPr lang="fr-FR" dirty="0" err="1">
                <a:effectLst/>
              </a:rPr>
              <a:t>benefits</a:t>
            </a:r>
            <a:r>
              <a:rPr lang="fr-FR" dirty="0">
                <a:effectLst/>
              </a:rPr>
              <a:t>, </a:t>
            </a:r>
            <a:r>
              <a:rPr lang="fr-FR" dirty="0" err="1">
                <a:effectLst/>
              </a:rPr>
              <a:t>let’s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be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honest</a:t>
            </a:r>
            <a:r>
              <a:rPr lang="fr-FR" dirty="0">
                <a:effectLst/>
              </a:rPr>
              <a:t>, </a:t>
            </a:r>
            <a:r>
              <a:rPr lang="fr-FR" dirty="0" err="1">
                <a:effectLst/>
              </a:rPr>
              <a:t>there</a:t>
            </a:r>
            <a:r>
              <a:rPr lang="fr-FR" dirty="0">
                <a:effectLst/>
              </a:rPr>
              <a:t> are </a:t>
            </a:r>
            <a:r>
              <a:rPr lang="fr-FR" dirty="0" err="1">
                <a:effectLst/>
              </a:rPr>
              <a:t>some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difficulties</a:t>
            </a:r>
            <a:r>
              <a:rPr lang="fr-FR" dirty="0">
                <a:effectLst/>
              </a:rPr>
              <a:t>:</a:t>
            </a:r>
          </a:p>
          <a:p>
            <a:endParaRPr lang="fr-FR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dirty="0">
                <a:effectLst/>
              </a:rPr>
              <a:t> One more </a:t>
            </a:r>
            <a:r>
              <a:rPr lang="fr-FR" dirty="0" err="1">
                <a:effectLst/>
              </a:rPr>
              <a:t>thing</a:t>
            </a:r>
            <a:r>
              <a:rPr lang="fr-FR" dirty="0">
                <a:effectLst/>
              </a:rPr>
              <a:t> to </a:t>
            </a:r>
            <a:r>
              <a:rPr lang="fr-FR" dirty="0" err="1">
                <a:effectLst/>
              </a:rPr>
              <a:t>learn</a:t>
            </a:r>
            <a:r>
              <a:rPr lang="fr-FR" dirty="0">
                <a:effectLst/>
              </a:rPr>
              <a:t> (</a:t>
            </a:r>
            <a:r>
              <a:rPr lang="fr-FR" dirty="0" err="1">
                <a:effectLst/>
              </a:rPr>
              <a:t>it’s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probably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worth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it</a:t>
            </a:r>
            <a:r>
              <a:rPr lang="fr-FR" dirty="0">
                <a:effectLst/>
              </a:rPr>
              <a:t> and </a:t>
            </a:r>
            <a:r>
              <a:rPr lang="fr-FR" dirty="0" err="1">
                <a:effectLst/>
              </a:rPr>
              <a:t>will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save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you</a:t>
            </a:r>
            <a:r>
              <a:rPr lang="fr-FR" dirty="0">
                <a:effectLst/>
              </a:rPr>
              <a:t> more time in the long run; basic </a:t>
            </a:r>
            <a:r>
              <a:rPr lang="fr-FR" dirty="0" err="1">
                <a:effectLst/>
              </a:rPr>
              <a:t>career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skill</a:t>
            </a:r>
            <a:r>
              <a:rPr lang="fr-FR" dirty="0">
                <a:effectLst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Difficult</a:t>
            </a:r>
            <a:r>
              <a:rPr lang="fr-FR" dirty="0">
                <a:effectLst/>
              </a:rPr>
              <a:t> if </a:t>
            </a:r>
            <a:r>
              <a:rPr lang="fr-FR" dirty="0" err="1">
                <a:effectLst/>
              </a:rPr>
              <a:t>some</a:t>
            </a:r>
            <a:r>
              <a:rPr lang="fr-FR" dirty="0">
                <a:effectLst/>
              </a:rPr>
              <a:t> people </a:t>
            </a:r>
            <a:r>
              <a:rPr lang="fr-FR" dirty="0" err="1">
                <a:effectLst/>
              </a:rPr>
              <a:t>don’t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want</a:t>
            </a:r>
            <a:r>
              <a:rPr lang="fr-FR" dirty="0">
                <a:effectLst/>
              </a:rPr>
              <a:t> to use </a:t>
            </a:r>
            <a:r>
              <a:rPr lang="fr-FR" dirty="0" err="1">
                <a:effectLst/>
              </a:rPr>
              <a:t>it</a:t>
            </a:r>
            <a:r>
              <a:rPr lang="fr-FR" dirty="0">
                <a:effectLst/>
              </a:rPr>
              <a:t> (in the </a:t>
            </a:r>
            <a:r>
              <a:rPr lang="fr-FR" dirty="0" err="1">
                <a:effectLst/>
              </a:rPr>
              <a:t>worst</a:t>
            </a:r>
            <a:r>
              <a:rPr lang="fr-FR" dirty="0">
                <a:effectLst/>
              </a:rPr>
              <a:t> case, </a:t>
            </a:r>
            <a:r>
              <a:rPr lang="fr-FR" dirty="0" err="1">
                <a:effectLst/>
              </a:rPr>
              <a:t>you</a:t>
            </a:r>
            <a:r>
              <a:rPr lang="fr-FR" dirty="0">
                <a:effectLst/>
              </a:rPr>
              <a:t> can version control on </a:t>
            </a:r>
            <a:r>
              <a:rPr lang="fr-FR" dirty="0" err="1">
                <a:effectLst/>
              </a:rPr>
              <a:t>your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side</a:t>
            </a:r>
            <a:r>
              <a:rPr lang="fr-FR" dirty="0">
                <a:effectLst/>
              </a:rPr>
              <a:t> and </a:t>
            </a:r>
            <a:r>
              <a:rPr lang="fr-FR" dirty="0" err="1">
                <a:effectLst/>
              </a:rPr>
              <a:t>send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them</a:t>
            </a:r>
            <a:r>
              <a:rPr lang="fr-FR" dirty="0">
                <a:effectLst/>
              </a:rPr>
              <a:t> versions).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dirty="0">
                <a:effectLst/>
              </a:rPr>
              <a:t> Advanced </a:t>
            </a:r>
            <a:r>
              <a:rPr lang="fr-FR" dirty="0" err="1">
                <a:effectLst/>
              </a:rPr>
              <a:t>things</a:t>
            </a:r>
            <a:r>
              <a:rPr lang="fr-FR" dirty="0">
                <a:effectLst/>
              </a:rPr>
              <a:t> can </a:t>
            </a:r>
            <a:r>
              <a:rPr lang="fr-FR" dirty="0" err="1">
                <a:effectLst/>
              </a:rPr>
              <a:t>be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difficult</a:t>
            </a:r>
            <a:r>
              <a:rPr lang="fr-FR" dirty="0">
                <a:effectLst/>
              </a:rPr>
              <a:t>, a bit </a:t>
            </a:r>
            <a:r>
              <a:rPr lang="fr-FR" dirty="0" err="1">
                <a:effectLst/>
              </a:rPr>
              <a:t>too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many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gotchas</a:t>
            </a:r>
            <a:r>
              <a:rPr lang="fr-FR" dirty="0">
                <a:effectLst/>
              </a:rPr>
              <a:t> (basics are </a:t>
            </a:r>
            <a:r>
              <a:rPr lang="fr-FR" dirty="0" err="1">
                <a:effectLst/>
              </a:rPr>
              <a:t>often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enough</a:t>
            </a:r>
            <a:r>
              <a:rPr lang="fr-FR" dirty="0">
                <a:effectLst/>
              </a:rPr>
              <a:t>, </a:t>
            </a:r>
            <a:r>
              <a:rPr lang="fr-FR" dirty="0" err="1">
                <a:effectLst/>
              </a:rPr>
              <a:t>ask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others</a:t>
            </a:r>
            <a:r>
              <a:rPr lang="fr-FR" dirty="0">
                <a:effectLst/>
              </a:rPr>
              <a:t> for help </a:t>
            </a:r>
            <a:r>
              <a:rPr lang="fr-FR" dirty="0" err="1">
                <a:effectLst/>
              </a:rPr>
              <a:t>when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needed</a:t>
            </a:r>
            <a:r>
              <a:rPr lang="fr-FR" dirty="0">
                <a:effectLst/>
              </a:rPr>
              <a:t>).</a:t>
            </a:r>
          </a:p>
          <a:p>
            <a:br>
              <a:rPr lang="fr-FR" dirty="0"/>
            </a:b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42662A-E11F-576E-F11E-8C83F17096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91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9A3602A-FF56-47DE-04DD-416BD652FF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444500"/>
          </a:xfrm>
        </p:spPr>
        <p:txBody>
          <a:bodyPr>
            <a:normAutofit/>
          </a:bodyPr>
          <a:lstStyle/>
          <a:p>
            <a:r>
              <a:rPr lang="fr-FR" dirty="0"/>
              <a:t>A real-life </a:t>
            </a:r>
            <a:r>
              <a:rPr lang="fr-FR" dirty="0" err="1"/>
              <a:t>example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483676F-8E65-03D9-678A-76570754EFB5}"/>
              </a:ext>
            </a:extLst>
          </p:cNvPr>
          <p:cNvSpPr txBox="1"/>
          <p:nvPr/>
        </p:nvSpPr>
        <p:spPr>
          <a:xfrm>
            <a:off x="261258" y="933062"/>
            <a:ext cx="8444204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Before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create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a new repository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from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scratch and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learn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how to record changes and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create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and merge branches, let us explore an </a:t>
            </a:r>
            <a:r>
              <a:rPr lang="fr-FR" b="1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existing</a:t>
            </a:r>
            <a:r>
              <a:rPr lang="fr-FR" b="1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Git repository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 on GitHub. The goal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here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is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not to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teach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GitHub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yet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(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will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explain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some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of the concepts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later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), but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rather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to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get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a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glimpse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of the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wider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picture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and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see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the social aspect to know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what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our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end goal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is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fr-FR" b="0" i="0" u="none" strike="noStrike" dirty="0">
              <a:solidFill>
                <a:srgbClr val="242424"/>
              </a:solidFill>
              <a:effectLst/>
              <a:latin typeface="Lato" panose="020F050202020403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As an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example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can explore a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famous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Git repository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which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was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used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to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produce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the Event Horizon </a:t>
            </a:r>
            <a:r>
              <a:rPr lang="fr-FR" b="0" i="0" u="none" strike="noStrike" dirty="0" err="1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Telescope</a:t>
            </a:r>
            <a:r>
              <a:rPr lang="fr-FR" b="0" i="0" u="none" strike="noStrike" dirty="0">
                <a:solidFill>
                  <a:srgbClr val="242424"/>
                </a:solidFill>
                <a:effectLst/>
                <a:latin typeface="Lato" panose="020F0502020204030203" pitchFamily="34" charset="0"/>
              </a:rPr>
              <a:t> images: </a:t>
            </a:r>
          </a:p>
          <a:p>
            <a:pPr algn="just">
              <a:lnSpc>
                <a:spcPct val="150000"/>
              </a:lnSpc>
            </a:pPr>
            <a:endParaRPr lang="fr-FR" b="0" i="0" u="none" strike="noStrike" dirty="0">
              <a:solidFill>
                <a:srgbClr val="242424"/>
              </a:solidFill>
              <a:effectLst/>
              <a:latin typeface="Lato" panose="020F0502020204030203" pitchFamily="34" charset="0"/>
            </a:endParaRPr>
          </a:p>
          <a:p>
            <a:pPr algn="ctr"/>
            <a:r>
              <a:rPr lang="fr-FR" b="0" i="0" strike="noStrike" dirty="0">
                <a:solidFill>
                  <a:schemeClr val="accent2"/>
                </a:solidFill>
                <a:effectLst/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https://github.com/achael/eht-imaging</a:t>
            </a:r>
            <a:endParaRPr lang="fr-FR" b="0" i="0" strike="noStrike" dirty="0">
              <a:solidFill>
                <a:schemeClr val="accent2"/>
              </a:solidFill>
              <a:effectLst/>
              <a:latin typeface="Lato" panose="020F0502020204030203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95D18B-A96B-B579-695E-B74F610664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6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FE5B337-B19F-60D0-8C6D-96BF1067DF8E}"/>
              </a:ext>
            </a:extLst>
          </p:cNvPr>
          <p:cNvSpPr txBox="1"/>
          <p:nvPr/>
        </p:nvSpPr>
        <p:spPr>
          <a:xfrm>
            <a:off x="420244" y="692396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Crisis discovered middle 2000s</a:t>
            </a:r>
          </a:p>
          <a:p>
            <a:r>
              <a:rPr lang="en-GB" dirty="0"/>
              <a:t>Getting bigger early 2010s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C3CEED-0F1E-9FA1-C2E3-2C41DB23C11B}"/>
              </a:ext>
            </a:extLst>
          </p:cNvPr>
          <p:cNvSpPr/>
          <p:nvPr/>
        </p:nvSpPr>
        <p:spPr>
          <a:xfrm>
            <a:off x="4197917" y="3571019"/>
            <a:ext cx="50216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Nature 2016 </a:t>
            </a:r>
            <a:r>
              <a:rPr lang="en-GB" dirty="0"/>
              <a:t>(</a:t>
            </a:r>
            <a:r>
              <a:rPr lang="en-GB" dirty="0">
                <a:hlinkClick r:id="rId3"/>
              </a:rPr>
              <a:t>https://doi.org/10.1038/533452a</a:t>
            </a:r>
            <a:r>
              <a:rPr lang="en-GB" dirty="0"/>
              <a:t>)</a:t>
            </a:r>
          </a:p>
          <a:p>
            <a:r>
              <a:rPr lang="en-GB" dirty="0"/>
              <a:t>More than 70% of researchers have tried and failed to reproduce another scientist's experiments, and more than half have failed to reproduce their own experiments.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075B40-6208-4069-FDFD-24FDFC8154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30" y="2702718"/>
            <a:ext cx="3795983" cy="3213931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2DC32016-81CC-A85B-D2FB-E8D3E54945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1" t="37870" r="62387" b="15333"/>
          <a:stretch/>
        </p:blipFill>
        <p:spPr bwMode="auto">
          <a:xfrm>
            <a:off x="4850995" y="582004"/>
            <a:ext cx="3509630" cy="2120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7200B7-E7FD-441A-B65E-C087930D5B9C}"/>
              </a:ext>
            </a:extLst>
          </p:cNvPr>
          <p:cNvSpPr/>
          <p:nvPr/>
        </p:nvSpPr>
        <p:spPr>
          <a:xfrm>
            <a:off x="420244" y="1273029"/>
            <a:ext cx="3728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Many publications tackle the problem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6C3D7C-388E-F448-955C-36419B649967}"/>
              </a:ext>
            </a:extLst>
          </p:cNvPr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REPRODUCTIBILITY CRISIS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3075BF9D-56D3-E099-38A6-9A55C988C8DC}"/>
              </a:ext>
            </a:extLst>
          </p:cNvPr>
          <p:cNvCxnSpPr/>
          <p:nvPr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84B7F2F-933E-D444-3DE6-8557D0583D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93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09C339-9696-CC51-A2AC-8EAFB70AD967}"/>
              </a:ext>
            </a:extLst>
          </p:cNvPr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REPRODUCTIBILITY CRISIS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D0DEA7E5-EB60-3BD6-A984-C1E5B8FCFDE6}"/>
              </a:ext>
            </a:extLst>
          </p:cNvPr>
          <p:cNvCxnSpPr/>
          <p:nvPr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B4E3245F-3AF2-2658-0765-2D7651828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37" y="681300"/>
            <a:ext cx="5749961" cy="1932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39AFBE0-28E3-5C20-D4CF-FA0AA76EE3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63" b="9978"/>
          <a:stretch/>
        </p:blipFill>
        <p:spPr>
          <a:xfrm>
            <a:off x="6876308" y="991271"/>
            <a:ext cx="1886578" cy="372493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2B77E08-EB3A-BDA7-81A7-8FCCCE829E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t="91300" r="6195" b="-1913"/>
          <a:stretch/>
        </p:blipFill>
        <p:spPr>
          <a:xfrm>
            <a:off x="5117986" y="4716206"/>
            <a:ext cx="3644900" cy="317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4B0D31B-85D8-5B35-E27A-6E2A76D86BA5}"/>
              </a:ext>
            </a:extLst>
          </p:cNvPr>
          <p:cNvSpPr/>
          <p:nvPr/>
        </p:nvSpPr>
        <p:spPr>
          <a:xfrm>
            <a:off x="5120904" y="5158235"/>
            <a:ext cx="4023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average yearly citation count per year for studies that were not replicated.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6C7FBF-01E5-EE10-4062-E32BCB688E51}"/>
              </a:ext>
            </a:extLst>
          </p:cNvPr>
          <p:cNvSpPr/>
          <p:nvPr/>
        </p:nvSpPr>
        <p:spPr>
          <a:xfrm>
            <a:off x="433127" y="35704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"Remarkably, only 12 percent of post-replication citations of non-replicable findings acknowledge the replication failure"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D1C11B7-88B6-599A-C9E9-3A36EEFC80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24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ED03768-18F4-EF6E-E94F-3D572E5FB26C}"/>
              </a:ext>
            </a:extLst>
          </p:cNvPr>
          <p:cNvSpPr txBox="1"/>
          <p:nvPr/>
        </p:nvSpPr>
        <p:spPr>
          <a:xfrm>
            <a:off x="2135637" y="1929206"/>
            <a:ext cx="75060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Track changes and versions (with VCS)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Dependencies hell (scripts, tools, DB, ref </a:t>
            </a:r>
            <a:r>
              <a:rPr lang="en-GB" sz="2400" dirty="0" err="1"/>
              <a:t>etc</a:t>
            </a:r>
            <a:r>
              <a:rPr lang="en-GB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Workflow manager system</a:t>
            </a:r>
            <a:endParaRPr lang="en-GB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A1D0945-B51D-66A2-4BF3-1905808F0127}"/>
              </a:ext>
            </a:extLst>
          </p:cNvPr>
          <p:cNvSpPr txBox="1"/>
          <p:nvPr/>
        </p:nvSpPr>
        <p:spPr>
          <a:xfrm>
            <a:off x="92597" y="822876"/>
            <a:ext cx="8891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Tools for reproducible research </a:t>
            </a:r>
            <a:endParaRPr lang="en-GB" sz="2400" b="1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72A16F7-A9C5-D6B5-2734-78A471ACDA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7" t="31125" r="8772" b="30122"/>
          <a:stretch/>
        </p:blipFill>
        <p:spPr>
          <a:xfrm>
            <a:off x="960441" y="3125497"/>
            <a:ext cx="1059143" cy="258587"/>
          </a:xfrm>
          <a:prstGeom prst="rect">
            <a:avLst/>
          </a:prstGeom>
        </p:spPr>
      </p:pic>
      <p:pic>
        <p:nvPicPr>
          <p:cNvPr id="8" name="Picture 4" descr="GitHub - nextflow-io/nextflow: A DSL for data-driven computational pipelines">
            <a:extLst>
              <a:ext uri="{FF2B5EF4-FFF2-40B4-BE49-F238E27FC236}">
                <a16:creationId xmlns:a16="http://schemas.microsoft.com/office/drawing/2014/main" id="{6A82781A-BE22-3ADD-E88C-0F54EA90B9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92" b="14908"/>
          <a:stretch/>
        </p:blipFill>
        <p:spPr bwMode="auto">
          <a:xfrm>
            <a:off x="506705" y="4861727"/>
            <a:ext cx="1628932" cy="44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BB3226D-C709-B4FA-4640-90C760220B17}"/>
              </a:ext>
            </a:extLst>
          </p:cNvPr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REPRODUCTIBILITY CRISIS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EB83EA2-9969-DD34-A8AD-6ABD9A506C5C}"/>
              </a:ext>
            </a:extLst>
          </p:cNvPr>
          <p:cNvCxnSpPr/>
          <p:nvPr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D56AAADC-F939-601C-8995-30C515BCA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441" y="1956247"/>
            <a:ext cx="1071750" cy="44795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F72FEA4-CA5F-CF9A-B4C8-DABEA14413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167" b="91833" l="7500" r="90500">
                        <a14:foregroundMark x1="7500" y1="28500" x2="7500" y2="28500"/>
                        <a14:foregroundMark x1="64750" y1="8167" x2="64750" y2="8167"/>
                        <a14:foregroundMark x1="90500" y1="22167" x2="90500" y2="22167"/>
                        <a14:foregroundMark x1="64250" y1="91833" x2="64250" y2="918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4771" y="3379300"/>
            <a:ext cx="1059143" cy="79435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053C6E7-BB96-2A04-D418-7391904335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264" b="37885"/>
          <a:stretch/>
        </p:blipFill>
        <p:spPr>
          <a:xfrm>
            <a:off x="344637" y="5186453"/>
            <a:ext cx="1895471" cy="584779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B5CB48-8275-4EC5-32F1-02952AE705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ACF6B8-1233-66F8-C893-8931EEBD31A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The essence of version control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AC69FE-33D6-1083-059A-858D45C8352B}"/>
              </a:ext>
            </a:extLst>
          </p:cNvPr>
          <p:cNvSpPr txBox="1"/>
          <p:nvPr/>
        </p:nvSpPr>
        <p:spPr>
          <a:xfrm>
            <a:off x="298048" y="1087919"/>
            <a:ext cx="89848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System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which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 </a:t>
            </a:r>
            <a:r>
              <a:rPr lang="fr-FR" sz="2000" b="1" i="0" u="none" strike="noStrike" dirty="0">
                <a:solidFill>
                  <a:schemeClr val="accent2"/>
                </a:solidFill>
                <a:effectLst/>
              </a:rPr>
              <a:t>records snapshots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 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of a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project</a:t>
            </a: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Implements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 </a:t>
            </a:r>
            <a:r>
              <a:rPr lang="fr-FR" sz="2000" b="1" i="0" u="none" strike="noStrike" dirty="0" err="1">
                <a:solidFill>
                  <a:schemeClr val="accent2"/>
                </a:solidFill>
                <a:effectLst/>
              </a:rPr>
              <a:t>branching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You can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work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several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feature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branches and switch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between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them</a:t>
            </a: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Different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people can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work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on the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same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code/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project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without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interfering</a:t>
            </a: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You can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experiment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with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idea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and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discard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if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turns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out to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a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bad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idea</a:t>
            </a: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Implements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 </a:t>
            </a:r>
            <a:r>
              <a:rPr lang="fr-FR" sz="2000" b="1" i="0" u="none" strike="noStrike" dirty="0" err="1">
                <a:solidFill>
                  <a:schemeClr val="accent2"/>
                </a:solidFill>
                <a:effectLst/>
              </a:rPr>
              <a:t>merging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Person A and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B’s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simultaneous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work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can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easily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combined</a:t>
            </a: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CE074B-64A8-31A2-5763-008FC551FD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1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ACF6B8-1233-66F8-C893-8931EEBD31A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typically</a:t>
            </a:r>
            <a:r>
              <a:rPr lang="fr-FR" dirty="0"/>
              <a:t> like to snapshot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AC69FE-33D6-1083-059A-858D45C8352B}"/>
              </a:ext>
            </a:extLst>
          </p:cNvPr>
          <p:cNvSpPr txBox="1"/>
          <p:nvPr/>
        </p:nvSpPr>
        <p:spPr>
          <a:xfrm>
            <a:off x="298048" y="1087919"/>
            <a:ext cx="8845952" cy="327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Software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(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this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how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started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but Git/GitHub can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track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a lot more)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Scripts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Documents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(plain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text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files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much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better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suitable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than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Word documents)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chemeClr val="accent2"/>
                </a:solidFill>
                <a:effectLst/>
              </a:rPr>
              <a:t>Manuscripts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(Git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great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for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collaborating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/sharing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LaTeX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or Quarto 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manuscripts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)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Configuration files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chemeClr val="accent2"/>
                </a:solidFill>
                <a:effectLst/>
              </a:rPr>
              <a:t>Website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 sources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>
                <a:solidFill>
                  <a:schemeClr val="accent2"/>
                </a:solidFill>
                <a:effectLst/>
              </a:rPr>
              <a:t>Data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(/!\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with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huge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data)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53EEC4-F435-4DD2-E887-C72841873D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0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C4B819A-B564-FA5B-D087-F58BDBBE33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Why</a:t>
            </a:r>
            <a:r>
              <a:rPr lang="fr-FR" dirty="0"/>
              <a:t> version control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458E717-08F5-80F7-E951-262C490E2DB1}"/>
              </a:ext>
            </a:extLst>
          </p:cNvPr>
          <p:cNvSpPr txBox="1"/>
          <p:nvPr/>
        </p:nvSpPr>
        <p:spPr>
          <a:xfrm>
            <a:off x="317242" y="659757"/>
            <a:ext cx="882675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chemeClr val="accent2"/>
                </a:solidFill>
                <a:effectLst/>
              </a:rPr>
              <a:t>Roll-back</a:t>
            </a:r>
            <a:r>
              <a:rPr lang="fr-FR" sz="2000" b="1" dirty="0">
                <a:solidFill>
                  <a:schemeClr val="accent2"/>
                </a:solidFill>
                <a:effectLst/>
              </a:rPr>
              <a:t> </a:t>
            </a:r>
            <a:r>
              <a:rPr lang="fr-FR" sz="2000" b="1" dirty="0" err="1">
                <a:solidFill>
                  <a:schemeClr val="accent2"/>
                </a:solidFill>
                <a:effectLst/>
              </a:rPr>
              <a:t>functionality</a:t>
            </a:r>
            <a:endParaRPr lang="fr-FR" sz="2000" b="1" dirty="0">
              <a:solidFill>
                <a:schemeClr val="accent2"/>
              </a:solidFill>
              <a:effectLst/>
            </a:endParaRPr>
          </a:p>
          <a:p>
            <a:endParaRPr lang="fr-FR" sz="2000" b="1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Mistakes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happen</a:t>
            </a:r>
            <a:r>
              <a:rPr lang="fr-FR" sz="2000" dirty="0">
                <a:effectLst/>
              </a:rPr>
              <a:t> - </a:t>
            </a:r>
            <a:r>
              <a:rPr lang="fr-FR" sz="2000" dirty="0" err="1">
                <a:effectLst/>
              </a:rPr>
              <a:t>without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recorded</a:t>
            </a:r>
            <a:r>
              <a:rPr lang="fr-FR" sz="2000" dirty="0">
                <a:effectLst/>
              </a:rPr>
              <a:t> snapshots </a:t>
            </a:r>
            <a:r>
              <a:rPr lang="fr-FR" sz="2000" dirty="0" err="1">
                <a:effectLst/>
              </a:rPr>
              <a:t>you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cannot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easily</a:t>
            </a:r>
            <a:r>
              <a:rPr lang="fr-FR" sz="2000" dirty="0">
                <a:effectLst/>
              </a:rPr>
              <a:t> undo </a:t>
            </a:r>
            <a:r>
              <a:rPr lang="fr-FR" sz="2000" dirty="0" err="1">
                <a:effectLst/>
              </a:rPr>
              <a:t>mistakes</a:t>
            </a:r>
            <a:r>
              <a:rPr lang="fr-FR" sz="2000" dirty="0">
                <a:effectLst/>
              </a:rPr>
              <a:t> and </a:t>
            </a:r>
            <a:r>
              <a:rPr lang="fr-FR" sz="2000" b="1" dirty="0">
                <a:effectLst/>
              </a:rPr>
              <a:t>go back to a </a:t>
            </a:r>
            <a:r>
              <a:rPr lang="fr-FR" sz="2000" b="1" dirty="0" err="1">
                <a:effectLst/>
              </a:rPr>
              <a:t>working</a:t>
            </a:r>
            <a:r>
              <a:rPr lang="fr-FR" sz="2000" b="1" dirty="0">
                <a:effectLst/>
              </a:rPr>
              <a:t> version</a:t>
            </a:r>
            <a:r>
              <a:rPr lang="fr-FR" sz="2000" dirty="0">
                <a:effectLst/>
              </a:rPr>
              <a:t>.</a:t>
            </a:r>
          </a:p>
          <a:p>
            <a:endParaRPr lang="fr-FR" sz="2000" dirty="0">
              <a:effectLst/>
            </a:endParaRPr>
          </a:p>
          <a:p>
            <a:r>
              <a:rPr lang="fr-FR" sz="2000" b="1" dirty="0" err="1">
                <a:solidFill>
                  <a:schemeClr val="accent2"/>
                </a:solidFill>
                <a:effectLst/>
              </a:rPr>
              <a:t>Branching</a:t>
            </a:r>
            <a:endParaRPr lang="fr-FR" sz="2000" b="1" dirty="0">
              <a:solidFill>
                <a:schemeClr val="accent2"/>
              </a:solidFill>
              <a:effectLst/>
            </a:endParaRPr>
          </a:p>
          <a:p>
            <a:endParaRPr lang="fr-FR" sz="2000" b="1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Often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you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need</a:t>
            </a:r>
            <a:r>
              <a:rPr lang="fr-FR" sz="2000" dirty="0">
                <a:effectLst/>
              </a:rPr>
              <a:t> to </a:t>
            </a:r>
            <a:r>
              <a:rPr lang="fr-FR" sz="2000" dirty="0" err="1">
                <a:effectLst/>
              </a:rPr>
              <a:t>work</a:t>
            </a:r>
            <a:r>
              <a:rPr lang="fr-FR" sz="2000" dirty="0">
                <a:effectLst/>
              </a:rPr>
              <a:t> on </a:t>
            </a:r>
            <a:r>
              <a:rPr lang="fr-FR" sz="2000" b="1" dirty="0" err="1">
                <a:effectLst/>
              </a:rPr>
              <a:t>several</a:t>
            </a:r>
            <a:r>
              <a:rPr lang="fr-FR" sz="2000" b="1" dirty="0">
                <a:effectLst/>
              </a:rPr>
              <a:t> issues/</a:t>
            </a:r>
            <a:r>
              <a:rPr lang="fr-FR" sz="2000" b="1" dirty="0" err="1">
                <a:effectLst/>
              </a:rPr>
              <a:t>features</a:t>
            </a:r>
            <a:r>
              <a:rPr lang="fr-FR" sz="2000" b="1" dirty="0">
                <a:effectLst/>
              </a:rPr>
              <a:t> in one code</a:t>
            </a:r>
            <a:r>
              <a:rPr lang="fr-FR" sz="2000" dirty="0">
                <a:effectLst/>
              </a:rPr>
              <a:t> - </a:t>
            </a:r>
            <a:r>
              <a:rPr lang="fr-FR" sz="2000" dirty="0" err="1">
                <a:effectLst/>
              </a:rPr>
              <a:t>without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branching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this</a:t>
            </a:r>
            <a:r>
              <a:rPr lang="fr-FR" sz="2000" dirty="0">
                <a:effectLst/>
              </a:rPr>
              <a:t> can </a:t>
            </a:r>
            <a:r>
              <a:rPr lang="fr-FR" sz="2000" dirty="0" err="1">
                <a:effectLst/>
              </a:rPr>
              <a:t>be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messy</a:t>
            </a:r>
            <a:r>
              <a:rPr lang="fr-FR" sz="2000" dirty="0">
                <a:effectLst/>
              </a:rPr>
              <a:t> and </a:t>
            </a:r>
            <a:r>
              <a:rPr lang="fr-FR" sz="2000" dirty="0" err="1">
                <a:effectLst/>
              </a:rPr>
              <a:t>confusing</a:t>
            </a:r>
            <a:r>
              <a:rPr lang="fr-FR" sz="2000" dirty="0">
                <a:effectLst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dirty="0">
                <a:effectLst/>
              </a:rPr>
              <a:t> You can </a:t>
            </a:r>
            <a:r>
              <a:rPr lang="fr-FR" sz="2000" dirty="0" err="1">
                <a:effectLst/>
              </a:rPr>
              <a:t>simulate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branching</a:t>
            </a:r>
            <a:r>
              <a:rPr lang="fr-FR" sz="2000" dirty="0">
                <a:effectLst/>
              </a:rPr>
              <a:t> by </a:t>
            </a:r>
            <a:r>
              <a:rPr lang="fr-FR" sz="2000" dirty="0" err="1">
                <a:effectLst/>
              </a:rPr>
              <a:t>copying</a:t>
            </a:r>
            <a:r>
              <a:rPr lang="fr-FR" sz="2000" dirty="0">
                <a:effectLst/>
              </a:rPr>
              <a:t> the </a:t>
            </a:r>
            <a:r>
              <a:rPr lang="fr-FR" sz="2000" dirty="0" err="1">
                <a:effectLst/>
              </a:rPr>
              <a:t>entire</a:t>
            </a:r>
            <a:r>
              <a:rPr lang="fr-FR" sz="2000" dirty="0">
                <a:effectLst/>
              </a:rPr>
              <a:t> code to multiple places but </a:t>
            </a:r>
            <a:r>
              <a:rPr lang="fr-FR" sz="2000" dirty="0" err="1">
                <a:effectLst/>
              </a:rPr>
              <a:t>also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this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will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be</a:t>
            </a:r>
            <a:r>
              <a:rPr lang="fr-FR" sz="2000" dirty="0">
                <a:effectLst/>
              </a:rPr>
              <a:t> </a:t>
            </a:r>
            <a:r>
              <a:rPr lang="fr-FR" sz="2000" dirty="0" err="1">
                <a:effectLst/>
              </a:rPr>
              <a:t>messy</a:t>
            </a:r>
            <a:r>
              <a:rPr lang="fr-FR" sz="2000" dirty="0">
                <a:effectLst/>
              </a:rPr>
              <a:t> and </a:t>
            </a:r>
            <a:r>
              <a:rPr lang="fr-FR" sz="2000" dirty="0" err="1">
                <a:effectLst/>
              </a:rPr>
              <a:t>confusing</a:t>
            </a:r>
            <a:r>
              <a:rPr lang="fr-FR" sz="2000" dirty="0">
                <a:effectLst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/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3959D0-798B-1D8E-EF8F-480BC6FBA3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08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4E0B140-F07A-CA6C-2EB9-64C3A38D05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Why</a:t>
            </a:r>
            <a:r>
              <a:rPr lang="fr-FR" dirty="0"/>
              <a:t> version control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05429D7-2619-51D1-2E5A-2274A9F62F69}"/>
              </a:ext>
            </a:extLst>
          </p:cNvPr>
          <p:cNvSpPr txBox="1"/>
          <p:nvPr/>
        </p:nvSpPr>
        <p:spPr>
          <a:xfrm>
            <a:off x="261256" y="2037143"/>
            <a:ext cx="888274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2000" b="1" i="0" u="none" strike="noStrike" dirty="0" err="1">
                <a:solidFill>
                  <a:schemeClr val="accent2"/>
                </a:solidFill>
                <a:effectLst/>
              </a:rPr>
              <a:t>Reproducibility</a:t>
            </a:r>
            <a:r>
              <a:rPr lang="fr-FR" sz="2000" dirty="0">
                <a:solidFill>
                  <a:srgbClr val="9B59B6"/>
                </a:solidFill>
              </a:rPr>
              <a:t> </a:t>
            </a:r>
          </a:p>
          <a:p>
            <a:pPr algn="l"/>
            <a:endParaRPr lang="fr-FR" sz="2000" b="1" i="0" u="none" strike="noStrike" dirty="0">
              <a:solidFill>
                <a:srgbClr val="24242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How do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indicate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which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version of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your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code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have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used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in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your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paper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?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When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find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a bug, how do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know </a:t>
            </a:r>
            <a:r>
              <a:rPr lang="fr-FR" sz="2000" b="1" i="0" u="none" strike="noStrike" dirty="0" err="1">
                <a:solidFill>
                  <a:srgbClr val="242424"/>
                </a:solidFill>
                <a:effectLst/>
              </a:rPr>
              <a:t>when</a:t>
            </a:r>
            <a:r>
              <a:rPr lang="fr-FR" sz="2000" b="1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1" i="0" u="none" strike="noStrike" dirty="0" err="1">
                <a:solidFill>
                  <a:srgbClr val="242424"/>
                </a:solidFill>
                <a:effectLst/>
              </a:rPr>
              <a:t>precisely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 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this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bug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was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introduced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(Are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published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results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affected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? Do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need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to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inform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collaborators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or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users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of </a:t>
            </a:r>
            <a:r>
              <a:rPr lang="fr-FR" sz="2000" b="0" i="0" u="none" strike="noStrike" dirty="0" err="1">
                <a:solidFill>
                  <a:srgbClr val="242424"/>
                </a:solidFill>
                <a:effectLst/>
              </a:rPr>
              <a:t>your</a:t>
            </a:r>
            <a:r>
              <a:rPr lang="fr-FR" sz="2000" b="0" i="0" u="none" strike="noStrike" dirty="0">
                <a:solidFill>
                  <a:srgbClr val="242424"/>
                </a:solidFill>
                <a:effectLst/>
              </a:rPr>
              <a:t> code?).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325D8E-850C-EE91-BFB3-0F6D0E51C1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1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4E0B140-F07A-CA6C-2EB9-64C3A38D05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Why</a:t>
            </a:r>
            <a:r>
              <a:rPr lang="fr-FR" dirty="0"/>
              <a:t> version control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05429D7-2619-51D1-2E5A-2274A9F62F69}"/>
              </a:ext>
            </a:extLst>
          </p:cNvPr>
          <p:cNvSpPr txBox="1"/>
          <p:nvPr/>
        </p:nvSpPr>
        <p:spPr>
          <a:xfrm>
            <a:off x="261257" y="628701"/>
            <a:ext cx="8882743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2000" b="1" i="0" u="none" strike="noStrike" dirty="0">
                <a:solidFill>
                  <a:schemeClr val="accent2"/>
                </a:solidFill>
                <a:effectLst/>
              </a:rPr>
              <a:t>Collaboration</a:t>
            </a:r>
          </a:p>
          <a:p>
            <a:pPr algn="l"/>
            <a:endParaRPr lang="fr-FR" sz="2000" b="1" i="0" u="none" strike="noStrike" dirty="0">
              <a:solidFill>
                <a:schemeClr val="accent2"/>
              </a:solidFill>
              <a:effectLst/>
            </a:endParaRPr>
          </a:p>
          <a:p>
            <a:r>
              <a:rPr lang="fr-FR" dirty="0" err="1">
                <a:effectLst/>
              </a:rPr>
              <a:t>With</a:t>
            </a:r>
            <a:r>
              <a:rPr lang="fr-FR" dirty="0">
                <a:effectLst/>
              </a:rPr>
              <a:t> version control, none of </a:t>
            </a:r>
            <a:r>
              <a:rPr lang="fr-FR" dirty="0" err="1">
                <a:effectLst/>
              </a:rPr>
              <a:t>these</a:t>
            </a:r>
            <a:r>
              <a:rPr lang="fr-FR" dirty="0">
                <a:effectLst/>
              </a:rPr>
              <a:t> are </a:t>
            </a:r>
            <a:r>
              <a:rPr lang="fr-FR" dirty="0" err="1">
                <a:effectLst/>
              </a:rPr>
              <a:t>needed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anymore</a:t>
            </a:r>
            <a:r>
              <a:rPr lang="fr-FR" dirty="0">
                <a:effectLst/>
              </a:rPr>
              <a:t> (or have </a:t>
            </a:r>
            <a:r>
              <a:rPr lang="fr-FR" dirty="0" err="1">
                <a:effectLst/>
              </a:rPr>
              <a:t>much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simpler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answers</a:t>
            </a:r>
            <a:r>
              <a:rPr lang="fr-FR" dirty="0">
                <a:effectLst/>
              </a:rPr>
              <a:t>):</a:t>
            </a:r>
          </a:p>
          <a:p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“I </a:t>
            </a:r>
            <a:r>
              <a:rPr lang="fr-FR" sz="2000" i="1" dirty="0" err="1">
                <a:effectLst/>
              </a:rPr>
              <a:t>will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just</a:t>
            </a:r>
            <a:r>
              <a:rPr lang="fr-FR" sz="2000" i="1" dirty="0">
                <a:effectLst/>
              </a:rPr>
              <a:t> finish </a:t>
            </a:r>
            <a:r>
              <a:rPr lang="fr-FR" sz="2000" i="1" dirty="0" err="1">
                <a:effectLst/>
              </a:rPr>
              <a:t>my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work</a:t>
            </a:r>
            <a:r>
              <a:rPr lang="fr-FR" sz="2000" i="1" dirty="0">
                <a:effectLst/>
              </a:rPr>
              <a:t> and </a:t>
            </a:r>
            <a:r>
              <a:rPr lang="fr-FR" sz="2000" i="1" dirty="0" err="1">
                <a:effectLst/>
              </a:rPr>
              <a:t>then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you</a:t>
            </a:r>
            <a:r>
              <a:rPr lang="fr-FR" sz="2000" i="1" dirty="0">
                <a:effectLst/>
              </a:rPr>
              <a:t> can start </a:t>
            </a:r>
            <a:r>
              <a:rPr lang="fr-FR" sz="2000" i="1" dirty="0" err="1">
                <a:effectLst/>
              </a:rPr>
              <a:t>with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your</a:t>
            </a:r>
            <a:r>
              <a:rPr lang="fr-FR" sz="2000" i="1" dirty="0">
                <a:effectLst/>
              </a:rPr>
              <a:t> changes.”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“Can </a:t>
            </a:r>
            <a:r>
              <a:rPr lang="fr-FR" sz="2000" i="1" dirty="0" err="1">
                <a:effectLst/>
              </a:rPr>
              <a:t>you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please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send</a:t>
            </a:r>
            <a:r>
              <a:rPr lang="fr-FR" sz="2000" i="1" dirty="0">
                <a:effectLst/>
              </a:rPr>
              <a:t> me the </a:t>
            </a:r>
            <a:r>
              <a:rPr lang="fr-FR" sz="2000" i="1" dirty="0" err="1">
                <a:effectLst/>
              </a:rPr>
              <a:t>latest</a:t>
            </a:r>
            <a:r>
              <a:rPr lang="fr-FR" sz="2000" i="1" dirty="0">
                <a:effectLst/>
              </a:rPr>
              <a:t> version?”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“You </a:t>
            </a:r>
            <a:r>
              <a:rPr lang="fr-FR" sz="2000" i="1" dirty="0" err="1">
                <a:effectLst/>
              </a:rPr>
              <a:t>never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got</a:t>
            </a:r>
            <a:r>
              <a:rPr lang="fr-FR" sz="2000" i="1" dirty="0">
                <a:effectLst/>
              </a:rPr>
              <a:t> the code I </a:t>
            </a:r>
            <a:r>
              <a:rPr lang="fr-FR" sz="2000" i="1" dirty="0" err="1">
                <a:effectLst/>
              </a:rPr>
              <a:t>send</a:t>
            </a:r>
            <a:r>
              <a:rPr lang="fr-FR" sz="2000" i="1" dirty="0">
                <a:effectLst/>
              </a:rPr>
              <a:t> by email? </a:t>
            </a:r>
            <a:r>
              <a:rPr lang="fr-FR" sz="2000" i="1" dirty="0" err="1">
                <a:effectLst/>
              </a:rPr>
              <a:t>Maybe</a:t>
            </a:r>
            <a:r>
              <a:rPr lang="fr-FR" sz="2000" i="1" dirty="0">
                <a:effectLst/>
              </a:rPr>
              <a:t> the spam </a:t>
            </a:r>
            <a:r>
              <a:rPr lang="fr-FR" sz="2000" i="1" dirty="0" err="1">
                <a:effectLst/>
              </a:rPr>
              <a:t>filter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marked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it</a:t>
            </a:r>
            <a:r>
              <a:rPr lang="fr-FR" sz="2000" i="1" dirty="0">
                <a:effectLst/>
              </a:rPr>
              <a:t> as </a:t>
            </a:r>
            <a:r>
              <a:rPr lang="fr-FR" sz="2000" i="1" dirty="0" err="1">
                <a:effectLst/>
              </a:rPr>
              <a:t>malicious</a:t>
            </a:r>
            <a:r>
              <a:rPr lang="fr-FR" sz="2000" i="1" dirty="0">
                <a:effectLst/>
              </a:rPr>
              <a:t>?”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</a:t>
            </a:r>
            <a:r>
              <a:rPr lang="fr-FR" sz="2000" i="1" dirty="0" err="1">
                <a:effectLst/>
              </a:rPr>
              <a:t>Where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is</a:t>
            </a:r>
            <a:r>
              <a:rPr lang="fr-FR" sz="2000" i="1" dirty="0">
                <a:effectLst/>
              </a:rPr>
              <a:t> the </a:t>
            </a:r>
            <a:r>
              <a:rPr lang="fr-FR" sz="2000" i="1" dirty="0" err="1">
                <a:effectLst/>
              </a:rPr>
              <a:t>latest</a:t>
            </a:r>
            <a:r>
              <a:rPr lang="fr-FR" sz="2000" i="1" dirty="0">
                <a:effectLst/>
              </a:rPr>
              <a:t> version?”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</a:t>
            </a:r>
            <a:r>
              <a:rPr lang="fr-FR" sz="2000" i="1" dirty="0" err="1">
                <a:effectLst/>
              </a:rPr>
              <a:t>Which</a:t>
            </a:r>
            <a:r>
              <a:rPr lang="fr-FR" sz="2000" i="1" dirty="0">
                <a:effectLst/>
              </a:rPr>
              <a:t> version are </a:t>
            </a:r>
            <a:r>
              <a:rPr lang="fr-FR" sz="2000" i="1" dirty="0" err="1">
                <a:effectLst/>
              </a:rPr>
              <a:t>you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using</a:t>
            </a:r>
            <a:r>
              <a:rPr lang="fr-FR" sz="2000" i="1" dirty="0">
                <a:effectLst/>
              </a:rPr>
              <a:t>?”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20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000" i="1" dirty="0">
                <a:effectLst/>
              </a:rPr>
              <a:t>“</a:t>
            </a:r>
            <a:r>
              <a:rPr lang="fr-FR" sz="2000" i="1" dirty="0" err="1">
                <a:effectLst/>
              </a:rPr>
              <a:t>Which</a:t>
            </a:r>
            <a:r>
              <a:rPr lang="fr-FR" sz="2000" i="1" dirty="0">
                <a:effectLst/>
              </a:rPr>
              <a:t> version have the </a:t>
            </a:r>
            <a:r>
              <a:rPr lang="fr-FR" sz="2000" i="1" dirty="0" err="1">
                <a:effectLst/>
              </a:rPr>
              <a:t>authors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used</a:t>
            </a:r>
            <a:r>
              <a:rPr lang="fr-FR" sz="2000" i="1" dirty="0">
                <a:effectLst/>
              </a:rPr>
              <a:t> in the </a:t>
            </a:r>
            <a:r>
              <a:rPr lang="fr-FR" sz="2000" i="1" dirty="0" err="1">
                <a:effectLst/>
              </a:rPr>
              <a:t>paper</a:t>
            </a:r>
            <a:r>
              <a:rPr lang="fr-FR" sz="2000" i="1" dirty="0">
                <a:effectLst/>
              </a:rPr>
              <a:t> I </a:t>
            </a:r>
            <a:r>
              <a:rPr lang="fr-FR" sz="2000" i="1" dirty="0" err="1">
                <a:effectLst/>
              </a:rPr>
              <a:t>am</a:t>
            </a:r>
            <a:r>
              <a:rPr lang="fr-FR" sz="2000" i="1" dirty="0">
                <a:effectLst/>
              </a:rPr>
              <a:t> </a:t>
            </a:r>
            <a:r>
              <a:rPr lang="fr-FR" sz="2000" i="1" dirty="0" err="1">
                <a:effectLst/>
              </a:rPr>
              <a:t>trying</a:t>
            </a:r>
            <a:r>
              <a:rPr lang="fr-FR" sz="2000" i="1" dirty="0">
                <a:effectLst/>
              </a:rPr>
              <a:t> to </a:t>
            </a:r>
            <a:r>
              <a:rPr lang="fr-FR" sz="2000" i="1" dirty="0" err="1">
                <a:effectLst/>
              </a:rPr>
              <a:t>reproduce</a:t>
            </a:r>
            <a:r>
              <a:rPr lang="fr-FR" sz="2000" i="1" dirty="0">
                <a:effectLst/>
              </a:rPr>
              <a:t>?”</a:t>
            </a:r>
            <a:endParaRPr lang="fr-FR" sz="2000" dirty="0">
              <a:effectLst/>
            </a:endParaRPr>
          </a:p>
          <a:p>
            <a:br>
              <a:rPr lang="fr-FR" sz="2000" dirty="0"/>
            </a:br>
            <a:endParaRPr lang="fr-FR" sz="2000" b="0" i="0" u="none" strike="noStrike" dirty="0">
              <a:solidFill>
                <a:srgbClr val="242424"/>
              </a:solidFill>
              <a:effectLst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A4DA10-A75C-6D50-5326-495825376EF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9813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{A8CBE087-6F43-0747-998A-212FC81777CB}tf10001119</Template>
  <TotalTime>15559</TotalTime>
  <Words>896</Words>
  <Application>Microsoft Macintosh PowerPoint</Application>
  <PresentationFormat>Affichage à l'écran (4:3)</PresentationFormat>
  <Paragraphs>139</Paragraphs>
  <Slides>14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Courier New</vt:lpstr>
      <vt:lpstr>Lato</vt:lpstr>
      <vt:lpstr>Meslo LG M DZ for Powerline</vt:lpstr>
      <vt:lpstr>Roboto</vt:lpstr>
      <vt:lpstr>Roboto Slab</vt:lpstr>
      <vt:lpstr>source-serif-pro</vt:lpstr>
      <vt:lpstr>Galerie</vt:lpstr>
      <vt:lpstr>Version control with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Jacques Dainat Ph.D.</dc:title>
  <dc:creator>Jacques Dainat</dc:creator>
  <cp:lastModifiedBy>Microsoft Office User</cp:lastModifiedBy>
  <cp:revision>246</cp:revision>
  <dcterms:created xsi:type="dcterms:W3CDTF">2018-11-21T09:52:36Z</dcterms:created>
  <dcterms:modified xsi:type="dcterms:W3CDTF">2023-05-09T09:48:41Z</dcterms:modified>
</cp:coreProperties>
</file>