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omfortaa" pitchFamily="2" charset="0"/>
      <p:regular r:id="rId14"/>
      <p:bold r:id="rId15"/>
    </p:embeddedFont>
    <p:embeddedFont>
      <p:font typeface="Short Stack" panose="02010500040000000007" pitchFamily="2" charset="77"/>
      <p:regular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ulie Orjuela" initials="" lastIdx="3" clrIdx="0"/>
  <p:cmAuthor id="1" name="Christine Dubreuil-Tranchant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3"/>
    <p:restoredTop sz="94674"/>
  </p:normalViewPr>
  <p:slideViewPr>
    <p:cSldViewPr snapToGrid="0">
      <p:cViewPr varScale="1">
        <p:scale>
          <a:sx n="165" d="100"/>
          <a:sy n="165" d="100"/>
        </p:scale>
        <p:origin x="664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3141c226f3d_3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g3141c226f3d_3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1277799299_44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31277799299_44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14122ce783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14122ce783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1277799299_0_2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1277799299_0_2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141c226f3d_3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g3141c226f3d_3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1277799299_0_1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g31277799299_0_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1277799299_0_3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g31277799299_0_3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obj">
  <p:cSld name="OBJEC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 sz="9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mailto:hugo.catherine@ird.fr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ailto:hugo.catherine@ird.fr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opnumeriquescientifique.ird.fr/" TargetMode="Externa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1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e-formation.ird.fr/course/view.php?id=267" TargetMode="External"/><Relationship Id="rId11" Type="http://schemas.openxmlformats.org/officeDocument/2006/relationships/image" Target="../media/image2.png"/><Relationship Id="rId5" Type="http://schemas.openxmlformats.org/officeDocument/2006/relationships/hyperlink" Target="https://e-formation.ird.fr/course/view.php?id=265" TargetMode="External"/><Relationship Id="rId10" Type="http://schemas.openxmlformats.org/officeDocument/2006/relationships/hyperlink" Target="https://bioinfo.ird.fr/" TargetMode="External"/><Relationship Id="rId4" Type="http://schemas.openxmlformats.org/officeDocument/2006/relationships/hyperlink" Target="https://e-formation.ird.fr/course/view.php?id=264" TargetMode="External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openxmlformats.org/officeDocument/2006/relationships/image" Target="../media/image1.png"/><Relationship Id="rId15" Type="http://schemas.openxmlformats.org/officeDocument/2006/relationships/image" Target="../media/image24.gif"/><Relationship Id="rId10" Type="http://schemas.openxmlformats.org/officeDocument/2006/relationships/image" Target="../media/image19.png"/><Relationship Id="rId4" Type="http://schemas.openxmlformats.org/officeDocument/2006/relationships/image" Target="../media/image11.png"/><Relationship Id="rId9" Type="http://schemas.openxmlformats.org/officeDocument/2006/relationships/image" Target="../media/image18.png"/><Relationship Id="rId1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 txBox="1"/>
          <p:nvPr/>
        </p:nvSpPr>
        <p:spPr>
          <a:xfrm>
            <a:off x="761825" y="1689475"/>
            <a:ext cx="7840800" cy="1992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900" b="1" dirty="0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GIT: the essential </a:t>
            </a:r>
            <a:r>
              <a:rPr lang="fr-FR" sz="2900" b="1" dirty="0" err="1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tool</a:t>
            </a:r>
            <a:r>
              <a:rPr lang="fr-FR" sz="2900" b="1" dirty="0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 for file management and version control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fr-FR" sz="2000" b="1" dirty="0">
              <a:solidFill>
                <a:srgbClr val="434343"/>
              </a:solidFill>
              <a:latin typeface="Short Stack"/>
              <a:ea typeface="Short Stack"/>
              <a:cs typeface="Short Stack"/>
              <a:sym typeface="Short Stack"/>
            </a:endParaRPr>
          </a:p>
          <a:p>
            <a:pPr marL="0" lvl="0" indent="3429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2000" b="1" dirty="0">
                <a:solidFill>
                  <a:srgbClr val="434343"/>
                </a:solidFill>
                <a:latin typeface="Short Stack"/>
                <a:ea typeface="Short Stack"/>
                <a:cs typeface="Short Stack"/>
                <a:sym typeface="Short Stack"/>
              </a:rPr>
              <a:t>ISI network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 b="1" dirty="0">
              <a:solidFill>
                <a:srgbClr val="1155CC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59" name="Google Shape;59;p14"/>
          <p:cNvSpPr txBox="1"/>
          <p:nvPr/>
        </p:nvSpPr>
        <p:spPr>
          <a:xfrm>
            <a:off x="1690925" y="3047138"/>
            <a:ext cx="5982600" cy="14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450" tIns="137450" rIns="137450" bIns="137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" sz="2000" dirty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25 Novembre</a:t>
            </a:r>
            <a:endParaRPr sz="20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fr" sz="2000" dirty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Montpellier </a:t>
            </a:r>
            <a:endParaRPr sz="1800" dirty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53710" y="4346110"/>
            <a:ext cx="867600" cy="716525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/>
          <p:cNvSpPr txBox="1"/>
          <p:nvPr/>
        </p:nvSpPr>
        <p:spPr>
          <a:xfrm>
            <a:off x="3971313" y="4531713"/>
            <a:ext cx="2599968" cy="47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 	 	 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700" dirty="0"/>
              <a:t>The </a:t>
            </a:r>
            <a:r>
              <a:rPr lang="fr" sz="700" dirty="0" err="1"/>
              <a:t>educational</a:t>
            </a:r>
            <a:r>
              <a:rPr lang="fr" sz="700" dirty="0"/>
              <a:t> </a:t>
            </a:r>
            <a:r>
              <a:rPr lang="fr" sz="700" dirty="0" err="1"/>
              <a:t>material</a:t>
            </a:r>
            <a:r>
              <a:rPr lang="fr" sz="700" dirty="0"/>
              <a:t> </a:t>
            </a:r>
            <a:r>
              <a:rPr lang="fr" sz="700" dirty="0" err="1"/>
              <a:t>used</a:t>
            </a:r>
            <a:r>
              <a:rPr lang="fr" sz="700" dirty="0"/>
              <a:t> for </a:t>
            </a:r>
            <a:r>
              <a:rPr lang="fr" sz="700" dirty="0" err="1"/>
              <a:t>these</a:t>
            </a:r>
            <a:r>
              <a:rPr lang="fr" sz="700" dirty="0"/>
              <a:t> </a:t>
            </a:r>
            <a:r>
              <a:rPr lang="fr" sz="700" dirty="0" err="1"/>
              <a:t>teachings</a:t>
            </a:r>
            <a:r>
              <a:rPr lang="fr" sz="700" dirty="0"/>
              <a:t> </a:t>
            </a:r>
            <a:r>
              <a:rPr lang="fr" sz="700" dirty="0" err="1"/>
              <a:t>is</a:t>
            </a:r>
            <a:r>
              <a:rPr lang="fr" sz="700" dirty="0"/>
              <a:t> made </a:t>
            </a:r>
            <a:r>
              <a:rPr lang="fr" sz="700" dirty="0" err="1"/>
              <a:t>available</a:t>
            </a:r>
            <a:r>
              <a:rPr lang="fr" sz="700" dirty="0"/>
              <a:t> </a:t>
            </a:r>
            <a:r>
              <a:rPr lang="fr" sz="700" dirty="0" err="1"/>
              <a:t>under</a:t>
            </a:r>
            <a:r>
              <a:rPr lang="fr" sz="700" dirty="0"/>
              <a:t> the </a:t>
            </a:r>
            <a:r>
              <a:rPr lang="fr" sz="700" dirty="0" err="1"/>
              <a:t>terms</a:t>
            </a:r>
            <a:r>
              <a:rPr lang="fr" sz="700" dirty="0"/>
              <a:t> of the Creative Commons Attribution - </a:t>
            </a:r>
            <a:r>
              <a:rPr lang="fr" sz="700" dirty="0" err="1"/>
              <a:t>ShareAlike</a:t>
            </a:r>
            <a:r>
              <a:rPr lang="fr" sz="700" dirty="0"/>
              <a:t> (CC BY-SA) 4.0 International </a:t>
            </a:r>
            <a:r>
              <a:rPr lang="fr" sz="700" dirty="0" err="1"/>
              <a:t>license</a:t>
            </a:r>
            <a:r>
              <a:rPr lang="fr" sz="700" dirty="0"/>
              <a:t>."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-FR" sz="700" u="sng" dirty="0">
                <a:solidFill>
                  <a:srgbClr val="0000FF"/>
                </a:solidFill>
              </a:rPr>
              <a:t>https://</a:t>
            </a:r>
            <a:r>
              <a:rPr lang="fr-FR" sz="700" u="sng" dirty="0" err="1">
                <a:solidFill>
                  <a:srgbClr val="0000FF"/>
                </a:solidFill>
              </a:rPr>
              <a:t>creativecommons.org</a:t>
            </a:r>
            <a:r>
              <a:rPr lang="fr-FR" sz="700" u="sng" dirty="0">
                <a:solidFill>
                  <a:srgbClr val="0000FF"/>
                </a:solidFill>
              </a:rPr>
              <a:t>/</a:t>
            </a:r>
            <a:r>
              <a:rPr lang="fr-FR" sz="700" u="sng" dirty="0" err="1">
                <a:solidFill>
                  <a:srgbClr val="0000FF"/>
                </a:solidFill>
              </a:rPr>
              <a:t>licenses</a:t>
            </a:r>
            <a:r>
              <a:rPr lang="fr-FR" sz="700" u="sng" dirty="0">
                <a:solidFill>
                  <a:srgbClr val="0000FF"/>
                </a:solidFill>
              </a:rPr>
              <a:t>/by-sa/4.0/</a:t>
            </a:r>
            <a:r>
              <a:rPr lang="fr" sz="700" dirty="0">
                <a:solidFill>
                  <a:srgbClr val="000000"/>
                </a:solidFill>
              </a:rPr>
              <a:t>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dirty="0">
              <a:solidFill>
                <a:srgbClr val="000000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171376-99BC-FC1A-DEBE-65D4494348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501" y="221943"/>
            <a:ext cx="3056360" cy="1277463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4BFAEDD4-C6E5-20EC-973B-0973EF792A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0656" y="4581429"/>
            <a:ext cx="1180673" cy="4162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/>
          <p:nvPr/>
        </p:nvSpPr>
        <p:spPr>
          <a:xfrm>
            <a:off x="4637550" y="1282050"/>
            <a:ext cx="4194900" cy="1508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15"/>
          <p:cNvSpPr/>
          <p:nvPr/>
        </p:nvSpPr>
        <p:spPr>
          <a:xfrm>
            <a:off x="141750" y="1282050"/>
            <a:ext cx="4093500" cy="1508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15"/>
          <p:cNvSpPr txBox="1"/>
          <p:nvPr/>
        </p:nvSpPr>
        <p:spPr>
          <a:xfrm>
            <a:off x="647675" y="739650"/>
            <a:ext cx="60927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600">
                <a:latin typeface="Calibri"/>
                <a:ea typeface="Calibri"/>
                <a:cs typeface="Calibri"/>
                <a:sym typeface="Calibri"/>
              </a:rPr>
              <a:t>Réseau de communautés de pratique (CoP) ouvert en février 2024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63799" y="4598751"/>
            <a:ext cx="572175" cy="47287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>
            <a:off x="52475" y="124325"/>
            <a:ext cx="89835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lvl="0" indent="34290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fr" sz="2700" b="1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Réseau ISI (Informatique Scientifique IRD)</a:t>
            </a:r>
            <a:endParaRPr sz="2700" b="1">
              <a:solidFill>
                <a:srgbClr val="1155CC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4725" y="1325050"/>
            <a:ext cx="771475" cy="7714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279200" y="1508400"/>
            <a:ext cx="128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104 membres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15"/>
          <p:cNvSpPr txBox="1"/>
          <p:nvPr/>
        </p:nvSpPr>
        <p:spPr>
          <a:xfrm>
            <a:off x="191700" y="2098425"/>
            <a:ext cx="4119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Personnels ou partenaires IRD qui produisent, gèrent ou utilisent des outils numériques scientifiques</a:t>
            </a:r>
            <a:endParaRPr/>
          </a:p>
        </p:txBody>
      </p:sp>
      <p:sp>
        <p:nvSpPr>
          <p:cNvPr id="76" name="Google Shape;76;p15"/>
          <p:cNvSpPr txBox="1"/>
          <p:nvPr/>
        </p:nvSpPr>
        <p:spPr>
          <a:xfrm>
            <a:off x="4692650" y="1304850"/>
            <a:ext cx="1071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Échanger</a:t>
            </a:r>
            <a:endParaRPr/>
          </a:p>
        </p:txBody>
      </p:sp>
      <p:sp>
        <p:nvSpPr>
          <p:cNvPr id="77" name="Google Shape;77;p15"/>
          <p:cNvSpPr txBox="1"/>
          <p:nvPr/>
        </p:nvSpPr>
        <p:spPr>
          <a:xfrm>
            <a:off x="6204100" y="1304850"/>
            <a:ext cx="1071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Partager</a:t>
            </a:r>
            <a:endParaRPr/>
          </a:p>
        </p:txBody>
      </p:sp>
      <p:sp>
        <p:nvSpPr>
          <p:cNvPr id="78" name="Google Shape;78;p15"/>
          <p:cNvSpPr txBox="1"/>
          <p:nvPr/>
        </p:nvSpPr>
        <p:spPr>
          <a:xfrm>
            <a:off x="7646425" y="1304850"/>
            <a:ext cx="1071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Mutualiser</a:t>
            </a:r>
            <a:endParaRPr/>
          </a:p>
        </p:txBody>
      </p:sp>
      <p:pic>
        <p:nvPicPr>
          <p:cNvPr id="79" name="Google Shape;79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97150" y="1734875"/>
            <a:ext cx="606175" cy="606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36600" y="1773863"/>
            <a:ext cx="528200" cy="52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96225" y="1751877"/>
            <a:ext cx="572175" cy="5721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5"/>
          <p:cNvSpPr txBox="1"/>
          <p:nvPr/>
        </p:nvSpPr>
        <p:spPr>
          <a:xfrm>
            <a:off x="129000" y="3185375"/>
            <a:ext cx="38754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premières CoPs : 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Développement logiciel collaboratif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Gestion des données de recherche en santé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83" name="Google Shape;83;p15"/>
          <p:cNvSpPr txBox="1"/>
          <p:nvPr/>
        </p:nvSpPr>
        <p:spPr>
          <a:xfrm>
            <a:off x="4568550" y="3109175"/>
            <a:ext cx="42285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Organisation: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GT formations mutualisées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Animation : Comité de coordination (animateur réseau, des animateurs pour chacune des CoPs), visioconférences, séminaire annuel</a:t>
            </a:r>
            <a:endParaRPr/>
          </a:p>
        </p:txBody>
      </p:sp>
      <p:sp>
        <p:nvSpPr>
          <p:cNvPr id="84" name="Google Shape;84;p15"/>
          <p:cNvSpPr txBox="1"/>
          <p:nvPr/>
        </p:nvSpPr>
        <p:spPr>
          <a:xfrm>
            <a:off x="2605075" y="1349550"/>
            <a:ext cx="14034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volontariat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collégialité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partage d’informations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respect d’autrui</a:t>
            </a:r>
            <a:endParaRPr sz="900" i="1">
              <a:solidFill>
                <a:schemeClr val="dk1"/>
              </a:solidFill>
            </a:endParaRPr>
          </a:p>
        </p:txBody>
      </p:sp>
      <p:sp>
        <p:nvSpPr>
          <p:cNvPr id="85" name="Google Shape;85;p15"/>
          <p:cNvSpPr txBox="1"/>
          <p:nvPr/>
        </p:nvSpPr>
        <p:spPr>
          <a:xfrm>
            <a:off x="6275150" y="2302050"/>
            <a:ext cx="1403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problématiques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besoins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5"/>
          <p:cNvSpPr txBox="1"/>
          <p:nvPr/>
        </p:nvSpPr>
        <p:spPr>
          <a:xfrm>
            <a:off x="7646425" y="2324575"/>
            <a:ext cx="1403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formations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documentations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5"/>
          <p:cNvSpPr txBox="1"/>
          <p:nvPr/>
        </p:nvSpPr>
        <p:spPr>
          <a:xfrm>
            <a:off x="238650" y="4598750"/>
            <a:ext cx="4558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Espace collaboratif :</a:t>
            </a: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forum de discussion, wikis</a:t>
            </a:r>
            <a:endParaRPr/>
          </a:p>
        </p:txBody>
      </p:sp>
      <p:sp>
        <p:nvSpPr>
          <p:cNvPr id="88" name="Google Shape;88;p15"/>
          <p:cNvSpPr txBox="1"/>
          <p:nvPr/>
        </p:nvSpPr>
        <p:spPr>
          <a:xfrm>
            <a:off x="4719350" y="2365400"/>
            <a:ext cx="14034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montée en compétences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5"/>
          <p:cNvSpPr txBox="1"/>
          <p:nvPr/>
        </p:nvSpPr>
        <p:spPr>
          <a:xfrm>
            <a:off x="5970350" y="4711288"/>
            <a:ext cx="2091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8"/>
              </a:rPr>
              <a:t>hugo.catherine@ird.fr</a:t>
            </a:r>
            <a:r>
              <a:rPr lang="fr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0" name="Google Shape;90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822250" y="4547200"/>
            <a:ext cx="572175" cy="57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/>
          <p:nvPr/>
        </p:nvSpPr>
        <p:spPr>
          <a:xfrm>
            <a:off x="4637550" y="1282050"/>
            <a:ext cx="4194900" cy="1508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6"/>
          <p:cNvSpPr/>
          <p:nvPr/>
        </p:nvSpPr>
        <p:spPr>
          <a:xfrm>
            <a:off x="141750" y="1282050"/>
            <a:ext cx="4093500" cy="1508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16"/>
          <p:cNvSpPr txBox="1"/>
          <p:nvPr/>
        </p:nvSpPr>
        <p:spPr>
          <a:xfrm>
            <a:off x="647675" y="739650"/>
            <a:ext cx="60927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1600">
                <a:latin typeface="Calibri"/>
                <a:ea typeface="Calibri"/>
                <a:cs typeface="Calibri"/>
                <a:sym typeface="Calibri"/>
              </a:rPr>
              <a:t>Communities of Practice (CoP) network open in February 2024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8" name="Google Shape;9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63799" y="4598751"/>
            <a:ext cx="572175" cy="472871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6"/>
          <p:cNvSpPr txBox="1"/>
          <p:nvPr/>
        </p:nvSpPr>
        <p:spPr>
          <a:xfrm>
            <a:off x="52475" y="124325"/>
            <a:ext cx="89835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lvl="0" indent="342900" algn="ctr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fr" sz="2700" b="1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ISI network (IRD Scientific Computing)</a:t>
            </a:r>
            <a:endParaRPr sz="2700" b="1">
              <a:solidFill>
                <a:srgbClr val="1155CC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pic>
        <p:nvPicPr>
          <p:cNvPr id="100" name="Google Shape;10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4725" y="1325050"/>
            <a:ext cx="771475" cy="77147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6"/>
          <p:cNvSpPr txBox="1"/>
          <p:nvPr/>
        </p:nvSpPr>
        <p:spPr>
          <a:xfrm>
            <a:off x="1279200" y="1508400"/>
            <a:ext cx="1282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104 members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6"/>
          <p:cNvSpPr txBox="1"/>
          <p:nvPr/>
        </p:nvSpPr>
        <p:spPr>
          <a:xfrm>
            <a:off x="191700" y="2098425"/>
            <a:ext cx="4119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IRD staff or partners who produce, manage or use scientific digital tools</a:t>
            </a:r>
            <a:endParaRPr/>
          </a:p>
        </p:txBody>
      </p:sp>
      <p:sp>
        <p:nvSpPr>
          <p:cNvPr id="103" name="Google Shape;103;p16"/>
          <p:cNvSpPr txBox="1"/>
          <p:nvPr/>
        </p:nvSpPr>
        <p:spPr>
          <a:xfrm>
            <a:off x="4692650" y="1304850"/>
            <a:ext cx="1071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Exchange</a:t>
            </a:r>
            <a:endParaRPr/>
          </a:p>
        </p:txBody>
      </p:sp>
      <p:sp>
        <p:nvSpPr>
          <p:cNvPr id="104" name="Google Shape;104;p16"/>
          <p:cNvSpPr txBox="1"/>
          <p:nvPr/>
        </p:nvSpPr>
        <p:spPr>
          <a:xfrm>
            <a:off x="6204100" y="1304850"/>
            <a:ext cx="1071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Share</a:t>
            </a:r>
            <a:endParaRPr/>
          </a:p>
        </p:txBody>
      </p:sp>
      <p:sp>
        <p:nvSpPr>
          <p:cNvPr id="105" name="Google Shape;105;p16"/>
          <p:cNvSpPr txBox="1"/>
          <p:nvPr/>
        </p:nvSpPr>
        <p:spPr>
          <a:xfrm>
            <a:off x="7646425" y="1304850"/>
            <a:ext cx="1071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Mutualize</a:t>
            </a:r>
            <a:endParaRPr/>
          </a:p>
        </p:txBody>
      </p:sp>
      <p:pic>
        <p:nvPicPr>
          <p:cNvPr id="106" name="Google Shape;106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97150" y="1734875"/>
            <a:ext cx="606175" cy="606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36600" y="1773863"/>
            <a:ext cx="528200" cy="52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96225" y="1751877"/>
            <a:ext cx="572175" cy="57217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6"/>
          <p:cNvSpPr txBox="1"/>
          <p:nvPr/>
        </p:nvSpPr>
        <p:spPr>
          <a:xfrm>
            <a:off x="129000" y="3185375"/>
            <a:ext cx="38754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first CoPs : 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Collaborative software development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Health research data management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6"/>
          <p:cNvSpPr txBox="1"/>
          <p:nvPr/>
        </p:nvSpPr>
        <p:spPr>
          <a:xfrm>
            <a:off x="4568550" y="3109175"/>
            <a:ext cx="42285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Organisation: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Shared training WG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Coordination: Coordination Committee (network coordinator, coordinators for each of the CoPs), videoconferences, annual seminar, etc.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6"/>
          <p:cNvSpPr txBox="1"/>
          <p:nvPr/>
        </p:nvSpPr>
        <p:spPr>
          <a:xfrm>
            <a:off x="2605075" y="1349550"/>
            <a:ext cx="14034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volunteering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collegiality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sharing information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respect for others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6"/>
          <p:cNvSpPr txBox="1"/>
          <p:nvPr/>
        </p:nvSpPr>
        <p:spPr>
          <a:xfrm>
            <a:off x="6275150" y="2302050"/>
            <a:ext cx="1403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issues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needs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6"/>
          <p:cNvSpPr txBox="1"/>
          <p:nvPr/>
        </p:nvSpPr>
        <p:spPr>
          <a:xfrm>
            <a:off x="7646425" y="2324575"/>
            <a:ext cx="1403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training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documentation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16"/>
          <p:cNvSpPr txBox="1"/>
          <p:nvPr/>
        </p:nvSpPr>
        <p:spPr>
          <a:xfrm>
            <a:off x="238650" y="4598750"/>
            <a:ext cx="4558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Collaborative space: </a:t>
            </a:r>
            <a:r>
              <a:rPr lang="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discussion forum, wikis</a:t>
            </a:r>
            <a:endParaRPr/>
          </a:p>
        </p:txBody>
      </p:sp>
      <p:sp>
        <p:nvSpPr>
          <p:cNvPr id="115" name="Google Shape;115;p16"/>
          <p:cNvSpPr txBox="1"/>
          <p:nvPr/>
        </p:nvSpPr>
        <p:spPr>
          <a:xfrm>
            <a:off x="4719350" y="2365400"/>
            <a:ext cx="14034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skills development</a:t>
            </a:r>
            <a:endParaRPr sz="9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6"/>
          <p:cNvSpPr txBox="1"/>
          <p:nvPr/>
        </p:nvSpPr>
        <p:spPr>
          <a:xfrm>
            <a:off x="5970350" y="4711288"/>
            <a:ext cx="2091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8"/>
              </a:rPr>
              <a:t>hugo.catherine@ird.fr</a:t>
            </a:r>
            <a:r>
              <a:rPr lang="fr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7" name="Google Shape;117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822250" y="4547200"/>
            <a:ext cx="572175" cy="57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454101" cy="91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4000" y="1447775"/>
            <a:ext cx="7819771" cy="2940051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7"/>
          <p:cNvSpPr txBox="1"/>
          <p:nvPr/>
        </p:nvSpPr>
        <p:spPr>
          <a:xfrm>
            <a:off x="734250" y="4506500"/>
            <a:ext cx="5775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Join us! </a:t>
            </a:r>
            <a:r>
              <a:rPr lang="fr" sz="18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https://copnumeriquescientifique.ird.fr/</a:t>
            </a:r>
            <a:r>
              <a:rPr lang="fr"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fr" sz="1800">
                <a:solidFill>
                  <a:schemeClr val="dk2"/>
                </a:solidFill>
              </a:rPr>
              <a:t> 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18"/>
          <p:cNvPicPr preferRelativeResize="0"/>
          <p:nvPr/>
        </p:nvPicPr>
        <p:blipFill rotWithShape="1">
          <a:blip r:embed="rId3">
            <a:alphaModFix/>
          </a:blip>
          <a:srcRect l="8775" t="9892" b="13184"/>
          <a:stretch/>
        </p:blipFill>
        <p:spPr>
          <a:xfrm>
            <a:off x="5458546" y="3962017"/>
            <a:ext cx="1368457" cy="900254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8"/>
          <p:cNvSpPr txBox="1"/>
          <p:nvPr/>
        </p:nvSpPr>
        <p:spPr>
          <a:xfrm>
            <a:off x="239300" y="124325"/>
            <a:ext cx="8713500" cy="4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lvl="0" indent="34290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700" b="1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Training program provided by ISI - 2024 </a:t>
            </a:r>
            <a:endParaRPr sz="3600" b="1">
              <a:solidFill>
                <a:srgbClr val="1155CC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130" name="Google Shape;130;p18"/>
          <p:cNvSpPr txBox="1"/>
          <p:nvPr/>
        </p:nvSpPr>
        <p:spPr>
          <a:xfrm>
            <a:off x="1050525" y="1034971"/>
            <a:ext cx="7902275" cy="1597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600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18-20/11 	</a:t>
            </a:r>
            <a:r>
              <a:rPr lang="fr" sz="1600" b="1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Python</a:t>
            </a:r>
            <a:r>
              <a:rPr lang="fr" sz="1600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	 </a:t>
            </a:r>
            <a:r>
              <a:rPr lang="fr" sz="1600" u="sng" dirty="0">
                <a:solidFill>
                  <a:srgbClr val="45818E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https://e-formation.ird.fr/course/view.php?id=264</a:t>
            </a:r>
            <a:r>
              <a:rPr lang="fr" sz="1600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 dirty="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457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600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25/11 	</a:t>
            </a:r>
            <a:r>
              <a:rPr lang="fr" sz="1600" b="1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GIT</a:t>
            </a:r>
            <a:r>
              <a:rPr lang="fr" sz="1600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	</a:t>
            </a:r>
            <a:r>
              <a:rPr lang="fr" sz="1600" u="sng" dirty="0">
                <a:solidFill>
                  <a:srgbClr val="45818E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https://e-formation.ird.fr/course/view.php?id=265</a:t>
            </a:r>
            <a:r>
              <a:rPr lang="fr" sz="1600" u="sng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600" u="sng" dirty="0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600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         27-28/11	</a:t>
            </a:r>
            <a:r>
              <a:rPr lang="fr" sz="1600" b="1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Unix/Linux </a:t>
            </a:r>
            <a:r>
              <a:rPr lang="fr" sz="1600" dirty="0">
                <a:solidFill>
                  <a:srgbClr val="434343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fr" sz="1600" u="sng" dirty="0">
                <a:solidFill>
                  <a:srgbClr val="45818E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https://e-formation.ird.fr/course/view.php?id=267</a:t>
            </a:r>
            <a:r>
              <a:rPr lang="fr" sz="1600" dirty="0">
                <a:solidFill>
                  <a:srgbClr val="45818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18288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600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lang="fr-FR"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lang="fr-FR"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" name="Google Shape;131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397627" y="4547531"/>
            <a:ext cx="623690" cy="51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19250" y="1115520"/>
            <a:ext cx="462550" cy="435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92752" y="2051468"/>
            <a:ext cx="698674" cy="39300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EC13A2C5-13D5-F623-2851-839779D2BC64}"/>
              </a:ext>
            </a:extLst>
          </p:cNvPr>
          <p:cNvSpPr txBox="1"/>
          <p:nvPr/>
        </p:nvSpPr>
        <p:spPr>
          <a:xfrm>
            <a:off x="24050" y="2838986"/>
            <a:ext cx="6802953" cy="1708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dirty="0" err="1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with</a:t>
            </a:r>
            <a:r>
              <a:rPr lang="fr-FR" sz="1800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the support of the   - </a:t>
            </a:r>
            <a:r>
              <a:rPr lang="fr-FR" sz="1800" b="1" i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ISI network</a:t>
            </a:r>
            <a:r>
              <a:rPr lang="fr-FR" sz="1800" i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</a:p>
          <a:p>
            <a:pPr lvl="6">
              <a:lnSpc>
                <a:spcPct val="150000"/>
              </a:lnSpc>
            </a:pPr>
            <a:r>
              <a:rPr lang="fr-FR" sz="1800" b="1" i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			  - </a:t>
            </a:r>
            <a:r>
              <a:rPr lang="fr-FR" sz="1800" b="1" i="1" dirty="0" err="1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IRD's</a:t>
            </a:r>
            <a:r>
              <a:rPr lang="fr-FR" sz="1800" b="1" i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SDTQVT </a:t>
            </a:r>
            <a:r>
              <a:rPr lang="fr-FR" sz="1800" b="1" i="1" dirty="0" err="1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department</a:t>
            </a:r>
            <a:r>
              <a:rPr lang="fr-FR" sz="1800" b="1" i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</a:p>
          <a:p>
            <a:pPr lvl="6">
              <a:lnSpc>
                <a:spcPct val="150000"/>
              </a:lnSpc>
            </a:pPr>
            <a:r>
              <a:rPr lang="fr-FR" sz="1800" b="1" i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			  - IRD </a:t>
            </a:r>
            <a:r>
              <a:rPr lang="fr-FR" sz="1800" b="1" i="1" dirty="0" err="1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bioinformatics</a:t>
            </a:r>
            <a:r>
              <a:rPr lang="fr-FR" sz="1800" b="1" i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fr-FR" sz="1800" b="1" i="1" dirty="0" err="1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plateform</a:t>
            </a:r>
            <a:r>
              <a:rPr lang="fr-FR" sz="1800" b="1" i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</a:p>
          <a:p>
            <a:pPr lvl="6">
              <a:lnSpc>
                <a:spcPct val="150000"/>
              </a:lnSpc>
            </a:pPr>
            <a:r>
              <a:rPr lang="fr-FR" sz="1500" dirty="0">
                <a:solidFill>
                  <a:schemeClr val="hlink"/>
                </a:solidFill>
                <a:latin typeface="Comfortaa"/>
                <a:ea typeface="Comfortaa"/>
                <a:cs typeface="Comfortaa"/>
                <a:sym typeface="Comfortaa"/>
              </a:rPr>
              <a:t>			      </a:t>
            </a:r>
            <a:r>
              <a:rPr lang="fr-FR" sz="1500" u="sng" dirty="0">
                <a:solidFill>
                  <a:schemeClr val="hlink"/>
                </a:solidFill>
                <a:latin typeface="Comfortaa"/>
                <a:ea typeface="Comfortaa"/>
                <a:cs typeface="Comfortaa"/>
                <a:sym typeface="Comfortaa"/>
              </a:rPr>
              <a:t>(</a:t>
            </a:r>
            <a:r>
              <a:rPr lang="fr-FR" sz="1500" u="sng" dirty="0">
                <a:solidFill>
                  <a:schemeClr val="hlink"/>
                </a:solidFill>
                <a:latin typeface="Comfortaa"/>
                <a:ea typeface="Comfortaa"/>
                <a:cs typeface="Comfortaa"/>
                <a:sym typeface="Comfortaa"/>
                <a:hlinkClick r:id="rId10"/>
              </a:rPr>
              <a:t>https://bioinfo.ird.fr/</a:t>
            </a:r>
            <a:r>
              <a:rPr lang="fr-FR" sz="1500" u="sng" dirty="0">
                <a:solidFill>
                  <a:schemeClr val="hlink"/>
                </a:solidFill>
                <a:latin typeface="Comfortaa"/>
                <a:ea typeface="Comfortaa"/>
                <a:cs typeface="Comfortaa"/>
                <a:sym typeface="Comfortaa"/>
              </a:rPr>
              <a:t>)</a:t>
            </a:r>
            <a:r>
              <a:rPr lang="fr-FR" sz="1500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fr-FR" sz="1500" b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fr-FR" sz="1800" b="1" dirty="0">
                <a:solidFill>
                  <a:srgbClr val="1155CC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fr-FR" sz="1800" dirty="0">
                <a:solidFill>
                  <a:srgbClr val="134F5C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r>
              <a:rPr lang="fr-FR" sz="1800" i="1" dirty="0">
                <a:solidFill>
                  <a:srgbClr val="134F5C"/>
                </a:solidFill>
                <a:latin typeface="Comfortaa"/>
                <a:ea typeface="Comfortaa"/>
                <a:cs typeface="Comfortaa"/>
                <a:sym typeface="Comfortaa"/>
              </a:rPr>
              <a:t> 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42721B9-A1C2-EC95-FE9D-58486A014FF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4413" y="1631418"/>
            <a:ext cx="817013" cy="34148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9"/>
          <p:cNvSpPr txBox="1"/>
          <p:nvPr/>
        </p:nvSpPr>
        <p:spPr>
          <a:xfrm>
            <a:off x="54750" y="70175"/>
            <a:ext cx="90345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34290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700" b="1" dirty="0" err="1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Trainers</a:t>
            </a:r>
            <a:endParaRPr sz="2700" b="1" dirty="0">
              <a:solidFill>
                <a:srgbClr val="1155CC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142" name="Google Shape;142;p19"/>
          <p:cNvSpPr txBox="1"/>
          <p:nvPr/>
        </p:nvSpPr>
        <p:spPr>
          <a:xfrm>
            <a:off x="6223611" y="939664"/>
            <a:ext cx="24657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b="1" dirty="0">
                <a:latin typeface="Calibri"/>
                <a:ea typeface="Calibri"/>
                <a:cs typeface="Calibri"/>
                <a:sym typeface="Calibri"/>
              </a:rPr>
              <a:t>Julie </a:t>
            </a:r>
            <a:r>
              <a:rPr lang="fr" sz="1800" b="1" dirty="0" err="1">
                <a:latin typeface="Calibri"/>
                <a:ea typeface="Calibri"/>
                <a:cs typeface="Calibri"/>
                <a:sym typeface="Calibri"/>
              </a:rPr>
              <a:t>Orjuela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Bioinformatics</a:t>
            </a:r>
            <a:r>
              <a:rPr lang="f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19"/>
          <p:cNvSpPr txBox="1"/>
          <p:nvPr/>
        </p:nvSpPr>
        <p:spPr>
          <a:xfrm>
            <a:off x="2148850" y="829700"/>
            <a:ext cx="30000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Benjamin </a:t>
            </a:r>
            <a:r>
              <a:rPr lang="fr-FR" sz="18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Cuer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Statistics</a:t>
            </a:r>
            <a:r>
              <a:rPr lang="f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19"/>
          <p:cNvSpPr txBox="1"/>
          <p:nvPr/>
        </p:nvSpPr>
        <p:spPr>
          <a:xfrm>
            <a:off x="2052876" y="2451640"/>
            <a:ext cx="24657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dirty="0">
                <a:latin typeface="Calibri"/>
                <a:ea typeface="Calibri"/>
                <a:cs typeface="Calibri"/>
                <a:sym typeface="Calibri"/>
              </a:rPr>
              <a:t>Jacques </a:t>
            </a:r>
            <a:r>
              <a:rPr lang="fr-FR" sz="1800" b="1" dirty="0" err="1">
                <a:latin typeface="Calibri"/>
                <a:ea typeface="Calibri"/>
                <a:cs typeface="Calibri"/>
                <a:sym typeface="Calibri"/>
              </a:rPr>
              <a:t>Dainat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Bioinformatics</a:t>
            </a:r>
            <a:r>
              <a:rPr lang="f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19"/>
          <p:cNvSpPr txBox="1"/>
          <p:nvPr/>
        </p:nvSpPr>
        <p:spPr>
          <a:xfrm>
            <a:off x="6240987" y="2451640"/>
            <a:ext cx="1932300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fr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Nicolas </a:t>
            </a:r>
            <a:r>
              <a:rPr lang="fr" sz="18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Barrier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Modélisateur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1" name="Google Shape;151;p19" descr="Résultat de recherche d'images pour &quot;DIADE&quot;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46517" y="1652451"/>
            <a:ext cx="411941" cy="27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9"/>
          <p:cNvPicPr preferRelativeResize="0"/>
          <p:nvPr/>
        </p:nvPicPr>
        <p:blipFill rotWithShape="1">
          <a:blip r:embed="rId4">
            <a:alphaModFix/>
          </a:blip>
          <a:srcRect l="8775" t="9892" b="13184"/>
          <a:stretch/>
        </p:blipFill>
        <p:spPr>
          <a:xfrm>
            <a:off x="6876817" y="1652452"/>
            <a:ext cx="460284" cy="27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99641" y="1674426"/>
            <a:ext cx="307093" cy="25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686553" y="5629827"/>
            <a:ext cx="917448" cy="917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616363" y="7625012"/>
            <a:ext cx="1085100" cy="36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51132" y="1579893"/>
            <a:ext cx="307093" cy="25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333373" y="3150765"/>
            <a:ext cx="552825" cy="29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16487" y="3184565"/>
            <a:ext cx="307093" cy="25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9"/>
          <p:cNvPicPr preferRelativeResize="0"/>
          <p:nvPr/>
        </p:nvPicPr>
        <p:blipFill rotWithShape="1">
          <a:blip r:embed="rId9">
            <a:alphaModFix/>
          </a:blip>
          <a:srcRect l="18606" t="19097" r="23359" b="3742"/>
          <a:stretch/>
        </p:blipFill>
        <p:spPr>
          <a:xfrm>
            <a:off x="5138063" y="2477693"/>
            <a:ext cx="767975" cy="1021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127568" y="928022"/>
            <a:ext cx="917450" cy="917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9C39CA1-D41A-F0CB-78CB-923C85E0AEE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74798" y="928022"/>
            <a:ext cx="953194" cy="917478"/>
          </a:xfrm>
          <a:prstGeom prst="rect">
            <a:avLst/>
          </a:prstGeom>
        </p:spPr>
      </p:pic>
      <p:pic>
        <p:nvPicPr>
          <p:cNvPr id="4" name="Google Shape;157;p19">
            <a:extLst>
              <a:ext uri="{FF2B5EF4-FFF2-40B4-BE49-F238E27FC236}">
                <a16:creationId xmlns:a16="http://schemas.microsoft.com/office/drawing/2014/main" id="{B07F380B-E7F2-D25C-B319-2EC6FA13C656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95870" y="3153677"/>
            <a:ext cx="307093" cy="25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52;p19">
            <a:extLst>
              <a:ext uri="{FF2B5EF4-FFF2-40B4-BE49-F238E27FC236}">
                <a16:creationId xmlns:a16="http://schemas.microsoft.com/office/drawing/2014/main" id="{4563BE5F-B478-FF27-51B9-3378BC55C5B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8775" t="9892" b="13184"/>
          <a:stretch/>
        </p:blipFill>
        <p:spPr>
          <a:xfrm>
            <a:off x="2507730" y="3131702"/>
            <a:ext cx="460284" cy="27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E40EB64-1DC4-7117-D28B-8260AF62A36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37522" y="1531121"/>
            <a:ext cx="371460" cy="37146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A132890-C2A2-A77D-1B86-C4D31A363AF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16398" y="3108887"/>
            <a:ext cx="391332" cy="27175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BC4AA18-545C-7368-60D1-8F6265E810D4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t="3747"/>
          <a:stretch/>
        </p:blipFill>
        <p:spPr>
          <a:xfrm>
            <a:off x="1064011" y="2489823"/>
            <a:ext cx="953194" cy="91747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3263B07-73A4-000B-8176-7BBB486F29D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64011" y="3871714"/>
            <a:ext cx="917450" cy="917450"/>
          </a:xfrm>
          <a:prstGeom prst="rect">
            <a:avLst/>
          </a:prstGeom>
        </p:spPr>
      </p:pic>
      <p:sp>
        <p:nvSpPr>
          <p:cNvPr id="17" name="Google Shape;145;p19">
            <a:extLst>
              <a:ext uri="{FF2B5EF4-FFF2-40B4-BE49-F238E27FC236}">
                <a16:creationId xmlns:a16="http://schemas.microsoft.com/office/drawing/2014/main" id="{1B1ED8C1-AF54-438B-7E60-40836D347C62}"/>
              </a:ext>
            </a:extLst>
          </p:cNvPr>
          <p:cNvSpPr txBox="1"/>
          <p:nvPr/>
        </p:nvSpPr>
        <p:spPr>
          <a:xfrm>
            <a:off x="2030448" y="3871714"/>
            <a:ext cx="3703925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dirty="0">
                <a:latin typeface="Calibri"/>
                <a:ea typeface="Calibri"/>
                <a:cs typeface="Calibri"/>
                <a:sym typeface="Calibri"/>
              </a:rPr>
              <a:t>Dominique </a:t>
            </a:r>
            <a:r>
              <a:rPr lang="fr-FR" sz="1800" b="1" dirty="0" err="1">
                <a:latin typeface="Calibri"/>
                <a:ea typeface="Calibri"/>
                <a:cs typeface="Calibri"/>
                <a:sym typeface="Calibri"/>
              </a:rPr>
              <a:t>Lamonica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  <a:p>
            <a:r>
              <a:rPr lang="fr-FR" sz="1800" dirty="0">
                <a:solidFill>
                  <a:schemeClr val="dk1"/>
                </a:solidFill>
                <a:latin typeface="Calibri"/>
                <a:cs typeface="Calibri"/>
              </a:rPr>
              <a:t>Calcul haute performance</a:t>
            </a:r>
            <a:endParaRPr sz="1800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</p:txBody>
      </p:sp>
      <p:pic>
        <p:nvPicPr>
          <p:cNvPr id="18" name="Google Shape;157;p19">
            <a:extLst>
              <a:ext uri="{FF2B5EF4-FFF2-40B4-BE49-F238E27FC236}">
                <a16:creationId xmlns:a16="http://schemas.microsoft.com/office/drawing/2014/main" id="{B08922AA-3C1C-4380-C992-8A7920218881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08078" y="4562967"/>
            <a:ext cx="307093" cy="25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F90A362A-20CC-51CF-2070-FFF6FA589A8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052876" y="4503191"/>
            <a:ext cx="714932" cy="28597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0"/>
          <p:cNvSpPr txBox="1"/>
          <p:nvPr/>
        </p:nvSpPr>
        <p:spPr>
          <a:xfrm>
            <a:off x="0" y="158725"/>
            <a:ext cx="9144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34290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700" b="1" dirty="0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Git course </a:t>
            </a:r>
            <a:r>
              <a:rPr lang="fr" sz="2700" b="1" dirty="0" err="1">
                <a:solidFill>
                  <a:srgbClr val="1155CC"/>
                </a:solidFill>
                <a:latin typeface="Short Stack"/>
                <a:ea typeface="Short Stack"/>
                <a:cs typeface="Short Stack"/>
                <a:sym typeface="Short Stack"/>
              </a:rPr>
              <a:t>materials</a:t>
            </a:r>
            <a:endParaRPr sz="2700" b="1" dirty="0">
              <a:solidFill>
                <a:srgbClr val="1155CC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174" name="Google Shape;174;p20"/>
          <p:cNvSpPr txBox="1"/>
          <p:nvPr/>
        </p:nvSpPr>
        <p:spPr>
          <a:xfrm>
            <a:off x="616200" y="588788"/>
            <a:ext cx="7998600" cy="1954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lang="fr" i="1" dirty="0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rPr>
              <a:t>Days 1</a:t>
            </a:r>
            <a:r>
              <a:rPr lang="fr" dirty="0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dirty="0">
              <a:solidFill>
                <a:srgbClr val="1C458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lvl="0" indent="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lang="fr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Content </a:t>
            </a:r>
            <a:r>
              <a:rPr lang="fr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licensed</a:t>
            </a:r>
            <a:r>
              <a:rPr lang="fr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under</a:t>
            </a:r>
            <a:r>
              <a:rPr lang="fr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CC BY-SA 4.0  &amp; </a:t>
            </a:r>
            <a:r>
              <a:rPr lang="fr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created</a:t>
            </a:r>
            <a:r>
              <a:rPr lang="fr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by : </a:t>
            </a:r>
            <a:endParaRPr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57300" lvl="0" indent="-25400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Jacques </a:t>
            </a:r>
            <a:r>
              <a:rPr lang="fr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Dainat</a:t>
            </a:r>
            <a:r>
              <a:rPr lang="fr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 UMR MIVEGEC ) </a:t>
            </a:r>
          </a:p>
          <a:p>
            <a:pPr marL="1257300" lvl="0" indent="-254000" algn="l" rtl="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Benjamin </a:t>
            </a:r>
            <a:r>
              <a:rPr lang="fr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Cuer</a:t>
            </a:r>
            <a:r>
              <a:rPr lang="fr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 UMR TRANSVIHMI )</a:t>
            </a:r>
          </a:p>
          <a:p>
            <a:pPr marL="1257300" indent="-254000">
              <a:lnSpc>
                <a:spcPct val="115000"/>
              </a:lnSpc>
              <a:spcBef>
                <a:spcPts val="900"/>
              </a:spcBef>
              <a:buClr>
                <a:schemeClr val="dk1"/>
              </a:buClr>
              <a:buSzPts val="1400"/>
              <a:buFont typeface="Calibri"/>
              <a:buChar char="●"/>
            </a:pPr>
            <a:r>
              <a:rPr lang="fr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Nicolas </a:t>
            </a:r>
            <a:r>
              <a:rPr lang="fr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Barrier</a:t>
            </a:r>
            <a:r>
              <a:rPr lang="fr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 UMR MARBEC )</a:t>
            </a: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6" name="Google Shape;17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97627" y="4547531"/>
            <a:ext cx="623690" cy="5151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63;p14">
            <a:extLst>
              <a:ext uri="{FF2B5EF4-FFF2-40B4-BE49-F238E27FC236}">
                <a16:creationId xmlns:a16="http://schemas.microsoft.com/office/drawing/2014/main" id="{0E532B9D-BC64-9F10-F8A3-12E5B0C0D4BB}"/>
              </a:ext>
            </a:extLst>
          </p:cNvPr>
          <p:cNvSpPr txBox="1"/>
          <p:nvPr/>
        </p:nvSpPr>
        <p:spPr>
          <a:xfrm>
            <a:off x="3971313" y="4531713"/>
            <a:ext cx="2599968" cy="47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 	 	 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700" dirty="0"/>
              <a:t>The </a:t>
            </a:r>
            <a:r>
              <a:rPr lang="fr" sz="700" dirty="0" err="1"/>
              <a:t>educational</a:t>
            </a:r>
            <a:r>
              <a:rPr lang="fr" sz="700" dirty="0"/>
              <a:t> </a:t>
            </a:r>
            <a:r>
              <a:rPr lang="fr" sz="700" dirty="0" err="1"/>
              <a:t>material</a:t>
            </a:r>
            <a:r>
              <a:rPr lang="fr" sz="700" dirty="0"/>
              <a:t> </a:t>
            </a:r>
            <a:r>
              <a:rPr lang="fr" sz="700" dirty="0" err="1"/>
              <a:t>used</a:t>
            </a:r>
            <a:r>
              <a:rPr lang="fr" sz="700" dirty="0"/>
              <a:t> for </a:t>
            </a:r>
            <a:r>
              <a:rPr lang="fr" sz="700" dirty="0" err="1"/>
              <a:t>these</a:t>
            </a:r>
            <a:r>
              <a:rPr lang="fr" sz="700" dirty="0"/>
              <a:t> </a:t>
            </a:r>
            <a:r>
              <a:rPr lang="fr" sz="700" dirty="0" err="1"/>
              <a:t>teachings</a:t>
            </a:r>
            <a:r>
              <a:rPr lang="fr" sz="700" dirty="0"/>
              <a:t> </a:t>
            </a:r>
            <a:r>
              <a:rPr lang="fr" sz="700" dirty="0" err="1"/>
              <a:t>is</a:t>
            </a:r>
            <a:r>
              <a:rPr lang="fr" sz="700" dirty="0"/>
              <a:t> made </a:t>
            </a:r>
            <a:r>
              <a:rPr lang="fr" sz="700" dirty="0" err="1"/>
              <a:t>available</a:t>
            </a:r>
            <a:r>
              <a:rPr lang="fr" sz="700" dirty="0"/>
              <a:t> </a:t>
            </a:r>
            <a:r>
              <a:rPr lang="fr" sz="700" dirty="0" err="1"/>
              <a:t>under</a:t>
            </a:r>
            <a:r>
              <a:rPr lang="fr" sz="700" dirty="0"/>
              <a:t> the </a:t>
            </a:r>
            <a:r>
              <a:rPr lang="fr" sz="700" dirty="0" err="1"/>
              <a:t>terms</a:t>
            </a:r>
            <a:r>
              <a:rPr lang="fr" sz="700" dirty="0"/>
              <a:t> of the Creative Commons Attribution - </a:t>
            </a:r>
            <a:r>
              <a:rPr lang="fr" sz="700" dirty="0" err="1"/>
              <a:t>ShareAlike</a:t>
            </a:r>
            <a:r>
              <a:rPr lang="fr" sz="700" dirty="0"/>
              <a:t> (CC BY-SA) 4.0 International </a:t>
            </a:r>
            <a:r>
              <a:rPr lang="fr" sz="700" dirty="0" err="1"/>
              <a:t>license</a:t>
            </a:r>
            <a:r>
              <a:rPr lang="fr" sz="700" dirty="0"/>
              <a:t>."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-FR" sz="700" u="sng" dirty="0">
                <a:solidFill>
                  <a:srgbClr val="0000FF"/>
                </a:solidFill>
              </a:rPr>
              <a:t>https://</a:t>
            </a:r>
            <a:r>
              <a:rPr lang="fr-FR" sz="700" u="sng" dirty="0" err="1">
                <a:solidFill>
                  <a:srgbClr val="0000FF"/>
                </a:solidFill>
              </a:rPr>
              <a:t>creativecommons.org</a:t>
            </a:r>
            <a:r>
              <a:rPr lang="fr-FR" sz="700" u="sng" dirty="0">
                <a:solidFill>
                  <a:srgbClr val="0000FF"/>
                </a:solidFill>
              </a:rPr>
              <a:t>/</a:t>
            </a:r>
            <a:r>
              <a:rPr lang="fr-FR" sz="700" u="sng" dirty="0" err="1">
                <a:solidFill>
                  <a:srgbClr val="0000FF"/>
                </a:solidFill>
              </a:rPr>
              <a:t>licenses</a:t>
            </a:r>
            <a:r>
              <a:rPr lang="fr-FR" sz="700" u="sng" dirty="0">
                <a:solidFill>
                  <a:srgbClr val="0000FF"/>
                </a:solidFill>
              </a:rPr>
              <a:t>/by-sa/4.0/</a:t>
            </a:r>
            <a:r>
              <a:rPr lang="fr" sz="700" dirty="0">
                <a:solidFill>
                  <a:srgbClr val="000000"/>
                </a:solidFill>
              </a:rPr>
              <a:t>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fr" sz="700" dirty="0">
                <a:solidFill>
                  <a:srgbClr val="000000"/>
                </a:solidFill>
              </a:rPr>
              <a:t>		</a:t>
            </a:r>
            <a:endParaRPr sz="7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dirty="0">
              <a:solidFill>
                <a:srgbClr val="000000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01C83CA-6221-2B8D-D1D1-DAE49540F5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0656" y="4581429"/>
            <a:ext cx="1180673" cy="41623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5BC6F55-8179-BF94-4E05-025E6D5B4A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8446" y="166327"/>
            <a:ext cx="1325700" cy="55410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3165</TotalTime>
  <Words>530</Words>
  <Application>Microsoft Macintosh PowerPoint</Application>
  <PresentationFormat>Affichage à l'écran (16:9)</PresentationFormat>
  <Paragraphs>100</Paragraphs>
  <Slides>7</Slides>
  <Notes>7</Notes>
  <HiddenSlides>1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Calibri</vt:lpstr>
      <vt:lpstr>Comfortaa</vt:lpstr>
      <vt:lpstr>Arial</vt:lpstr>
      <vt:lpstr>Short Stack</vt:lpstr>
      <vt:lpstr>Simple Light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Jacques DAINAT</cp:lastModifiedBy>
  <cp:revision>6</cp:revision>
  <dcterms:modified xsi:type="dcterms:W3CDTF">2024-11-24T15:59:23Z</dcterms:modified>
</cp:coreProperties>
</file>