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6" r:id="rId1"/>
  </p:sldMasterIdLst>
  <p:notesMasterIdLst>
    <p:notesMasterId r:id="rId29"/>
  </p:notesMasterIdLst>
  <p:handoutMasterIdLst>
    <p:handoutMasterId r:id="rId30"/>
  </p:handoutMasterIdLst>
  <p:sldIdLst>
    <p:sldId id="279" r:id="rId2"/>
    <p:sldId id="374" r:id="rId3"/>
    <p:sldId id="308" r:id="rId4"/>
    <p:sldId id="281" r:id="rId5"/>
    <p:sldId id="282" r:id="rId6"/>
    <p:sldId id="366" r:id="rId7"/>
    <p:sldId id="365" r:id="rId8"/>
    <p:sldId id="283" r:id="rId9"/>
    <p:sldId id="356" r:id="rId10"/>
    <p:sldId id="375" r:id="rId11"/>
    <p:sldId id="373" r:id="rId12"/>
    <p:sldId id="287" r:id="rId13"/>
    <p:sldId id="372" r:id="rId14"/>
    <p:sldId id="368" r:id="rId15"/>
    <p:sldId id="369" r:id="rId16"/>
    <p:sldId id="371" r:id="rId17"/>
    <p:sldId id="288" r:id="rId18"/>
    <p:sldId id="290" r:id="rId19"/>
    <p:sldId id="291" r:id="rId20"/>
    <p:sldId id="284" r:id="rId21"/>
    <p:sldId id="285" r:id="rId22"/>
    <p:sldId id="286" r:id="rId23"/>
    <p:sldId id="292" r:id="rId24"/>
    <p:sldId id="293" r:id="rId25"/>
    <p:sldId id="376" r:id="rId26"/>
    <p:sldId id="377" r:id="rId27"/>
    <p:sldId id="31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B6ADB893-77E8-6342-A90D-DC234096EA1B}">
          <p14:sldIdLst>
            <p14:sldId id="279"/>
          </p14:sldIdLst>
        </p14:section>
        <p14:section name="Section sans titre" id="{1719AA2E-A92F-3F4A-8D5D-A1E97266C16E}">
          <p14:sldIdLst>
            <p14:sldId id="374"/>
            <p14:sldId id="308"/>
            <p14:sldId id="281"/>
            <p14:sldId id="282"/>
            <p14:sldId id="366"/>
            <p14:sldId id="365"/>
            <p14:sldId id="283"/>
            <p14:sldId id="356"/>
            <p14:sldId id="375"/>
            <p14:sldId id="373"/>
            <p14:sldId id="287"/>
            <p14:sldId id="372"/>
            <p14:sldId id="368"/>
            <p14:sldId id="369"/>
            <p14:sldId id="371"/>
            <p14:sldId id="288"/>
            <p14:sldId id="290"/>
            <p14:sldId id="291"/>
            <p14:sldId id="284"/>
            <p14:sldId id="285"/>
            <p14:sldId id="286"/>
            <p14:sldId id="292"/>
            <p14:sldId id="293"/>
            <p14:sldId id="376"/>
            <p14:sldId id="377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E0"/>
    <a:srgbClr val="0270C0"/>
    <a:srgbClr val="589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89"/>
    <p:restoredTop sz="94826" autoAdjust="0"/>
  </p:normalViewPr>
  <p:slideViewPr>
    <p:cSldViewPr snapToGrid="0" snapToObjects="1">
      <p:cViewPr varScale="1">
        <p:scale>
          <a:sx n="153" d="100"/>
          <a:sy n="153" d="100"/>
        </p:scale>
        <p:origin x="256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EB0726B-68AD-DDAB-A67B-992F369E5C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13C3575-040A-50B1-36EA-15DE126107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93CDE-F4A9-1449-8906-9C685798F4D7}" type="datetimeFigureOut">
              <a:rPr lang="en-US" smtClean="0"/>
              <a:t>10/25/24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4FA33C-2485-B4EC-A361-86AC2D3FAB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28E0D0F-9233-FC3D-B5FF-0FB9AF03E9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173D1-22A5-1B4A-B3DF-E78F17583EB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122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6141F-58C7-A14B-B7C4-4167B0731CCF}" type="datetimeFigureOut">
              <a:rPr lang="en-US" smtClean="0"/>
              <a:t>10/25/24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1648F-5206-084C-80CE-B104653B017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71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122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Majeur</a:t>
            </a:r>
            <a:r>
              <a:rPr lang="en-GB" dirty="0"/>
              <a:t> </a:t>
            </a:r>
            <a:r>
              <a:rPr lang="en-GB" dirty="0" err="1"/>
              <a:t>partie</a:t>
            </a:r>
            <a:r>
              <a:rPr lang="en-GB" dirty="0"/>
              <a:t> des </a:t>
            </a:r>
            <a:r>
              <a:rPr lang="en-GB" dirty="0" err="1"/>
              <a:t>chercheurs</a:t>
            </a:r>
            <a:r>
              <a:rPr lang="en-GB" baseline="0" dirty="0"/>
              <a:t> incapable de </a:t>
            </a:r>
            <a:r>
              <a:rPr lang="en-GB" baseline="0" dirty="0" err="1"/>
              <a:t>reproduire</a:t>
            </a:r>
            <a:r>
              <a:rPr lang="en-GB" baseline="0" dirty="0"/>
              <a:t> </a:t>
            </a:r>
            <a:r>
              <a:rPr lang="en-GB" baseline="0" dirty="0" err="1"/>
              <a:t>resultat</a:t>
            </a:r>
            <a:r>
              <a:rPr lang="en-GB" baseline="0" dirty="0"/>
              <a:t> </a:t>
            </a:r>
            <a:r>
              <a:rPr lang="en-GB" baseline="0" dirty="0" err="1"/>
              <a:t>d’autrui</a:t>
            </a:r>
            <a:r>
              <a:rPr lang="en-GB" baseline="0" dirty="0"/>
              <a:t> </a:t>
            </a:r>
            <a:r>
              <a:rPr lang="en-GB" baseline="0" dirty="0" err="1"/>
              <a:t>mais</a:t>
            </a:r>
            <a:r>
              <a:rPr lang="en-GB" baseline="0" dirty="0"/>
              <a:t> </a:t>
            </a:r>
            <a:r>
              <a:rPr lang="en-GB" baseline="0" dirty="0" err="1"/>
              <a:t>egalement</a:t>
            </a:r>
            <a:r>
              <a:rPr lang="en-GB" baseline="0" dirty="0"/>
              <a:t> les </a:t>
            </a:r>
            <a:r>
              <a:rPr lang="en-GB" baseline="0" dirty="0" err="1"/>
              <a:t>leurs</a:t>
            </a:r>
            <a:r>
              <a:rPr lang="en-GB" baseline="0" dirty="0"/>
              <a:t>.</a:t>
            </a:r>
            <a:endParaRPr lang="en-GB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0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Unexpected</a:t>
            </a:r>
            <a:r>
              <a:rPr lang="en-GB" baseline="0" dirty="0"/>
              <a:t> consequences: Nonreplicable studies are still used a lot even after shown there where not replicable</a:t>
            </a:r>
            <a:endParaRPr lang="en-GB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304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Côté</a:t>
            </a:r>
            <a:r>
              <a:rPr lang="en-GB" dirty="0"/>
              <a:t> experiment </a:t>
            </a:r>
            <a:r>
              <a:rPr lang="en-GB" dirty="0" err="1"/>
              <a:t>c’est</a:t>
            </a:r>
            <a:r>
              <a:rPr lang="en-GB" dirty="0"/>
              <a:t> la </a:t>
            </a:r>
            <a:r>
              <a:rPr lang="en-GB" dirty="0" err="1"/>
              <a:t>ou</a:t>
            </a:r>
            <a:r>
              <a:rPr lang="en-GB" dirty="0"/>
              <a:t> </a:t>
            </a:r>
            <a:r>
              <a:rPr lang="en-GB" dirty="0" err="1"/>
              <a:t>c’est</a:t>
            </a:r>
            <a:r>
              <a:rPr lang="en-GB" dirty="0"/>
              <a:t> le plus difficile </a:t>
            </a:r>
            <a:r>
              <a:rPr lang="en-GB" dirty="0" err="1"/>
              <a:t>d’avoir</a:t>
            </a:r>
            <a:r>
              <a:rPr lang="en-GB" dirty="0"/>
              <a:t> </a:t>
            </a:r>
            <a:r>
              <a:rPr lang="en-GB" dirty="0" err="1"/>
              <a:t>une</a:t>
            </a:r>
            <a:r>
              <a:rPr lang="en-GB" dirty="0"/>
              <a:t> bonne </a:t>
            </a:r>
            <a:r>
              <a:rPr lang="en-GB" dirty="0" err="1"/>
              <a:t>reproductibilité</a:t>
            </a:r>
            <a:r>
              <a:rPr lang="en-GB" dirty="0"/>
              <a:t>… pour le </a:t>
            </a:r>
            <a:r>
              <a:rPr lang="en-GB" dirty="0" err="1"/>
              <a:t>reste</a:t>
            </a:r>
            <a:r>
              <a:rPr lang="en-GB" dirty="0"/>
              <a:t> les excuses </a:t>
            </a:r>
            <a:r>
              <a:rPr lang="en-GB" dirty="0" err="1"/>
              <a:t>seront</a:t>
            </a:r>
            <a:r>
              <a:rPr lang="en-GB" dirty="0"/>
              <a:t> difficile </a:t>
            </a:r>
            <a:r>
              <a:rPr lang="en-GB" dirty="0" err="1"/>
              <a:t>à</a:t>
            </a:r>
            <a:r>
              <a:rPr lang="en-GB" dirty="0"/>
              <a:t> </a:t>
            </a:r>
            <a:r>
              <a:rPr lang="en-GB" dirty="0" err="1"/>
              <a:t>argumenter</a:t>
            </a:r>
            <a:r>
              <a:rPr lang="en-GB" dirty="0"/>
              <a:t> tout </a:t>
            </a:r>
            <a:r>
              <a:rPr lang="en-GB" dirty="0" err="1"/>
              <a:t>auourd’hui</a:t>
            </a:r>
            <a:r>
              <a:rPr lang="en-GB" dirty="0"/>
              <a:t> nous </a:t>
            </a:r>
            <a:r>
              <a:rPr lang="en-GB" dirty="0" err="1"/>
              <a:t>permet</a:t>
            </a:r>
            <a:r>
              <a:rPr lang="en-GB" dirty="0"/>
              <a:t> de faire un travail repro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70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Triptyque pour </a:t>
            </a:r>
            <a:r>
              <a:rPr lang="en-GB" dirty="0" err="1"/>
              <a:t>une</a:t>
            </a:r>
            <a:r>
              <a:rPr lang="en-GB" dirty="0"/>
              <a:t> science </a:t>
            </a:r>
            <a:r>
              <a:rPr lang="en-GB" dirty="0" err="1"/>
              <a:t>virtueuse</a:t>
            </a:r>
            <a:endParaRPr lang="en-GB" dirty="0"/>
          </a:p>
          <a:p>
            <a:r>
              <a:rPr lang="en-GB" dirty="0"/>
              <a:t>A </a:t>
            </a:r>
            <a:r>
              <a:rPr lang="en-GB" dirty="0" err="1"/>
              <a:t>traverss</a:t>
            </a:r>
            <a:r>
              <a:rPr lang="en-GB" dirty="0"/>
              <a:t> le primes de la </a:t>
            </a:r>
            <a:r>
              <a:rPr lang="en-GB" dirty="0" err="1"/>
              <a:t>reproductibilité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FAIR and OPEN are not synonymous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58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Triptyque pour </a:t>
            </a:r>
            <a:r>
              <a:rPr lang="en-GB" dirty="0" err="1"/>
              <a:t>une</a:t>
            </a:r>
            <a:r>
              <a:rPr lang="en-GB" dirty="0"/>
              <a:t> science </a:t>
            </a:r>
            <a:r>
              <a:rPr lang="en-GB" dirty="0" err="1"/>
              <a:t>virtueuse</a:t>
            </a:r>
            <a:endParaRPr lang="en-GB" dirty="0"/>
          </a:p>
          <a:p>
            <a:r>
              <a:rPr lang="en-GB" dirty="0"/>
              <a:t>A </a:t>
            </a:r>
            <a:r>
              <a:rPr lang="en-GB" dirty="0" err="1"/>
              <a:t>traverss</a:t>
            </a:r>
            <a:r>
              <a:rPr lang="en-GB" dirty="0"/>
              <a:t> le primes de la </a:t>
            </a:r>
            <a:r>
              <a:rPr lang="en-GB" dirty="0" err="1"/>
              <a:t>reproductibilité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FAIR and OPEN are not synonymous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36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https://</a:t>
            </a:r>
            <a:r>
              <a:rPr lang="fr-FR" dirty="0" err="1"/>
              <a:t>coderefinery.github.io</a:t>
            </a:r>
            <a:r>
              <a:rPr lang="fr-FR" dirty="0"/>
              <a:t>/git-intro/motivation/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64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1648F-5206-084C-80CE-B104653B017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1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0E0D2-EBEA-4B4D-B471-D9E93B2D0A5F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9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802-2785-FE4D-A07F-6610B026E8FB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28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B1AC4-02B8-A545-9B5B-0C3EE09FD627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761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C84F53A-35AA-A583-F69F-86369A24DEF0}"/>
              </a:ext>
            </a:extLst>
          </p:cNvPr>
          <p:cNvCxnSpPr/>
          <p:nvPr userDrawn="1"/>
        </p:nvCxnSpPr>
        <p:spPr>
          <a:xfrm>
            <a:off x="459517" y="444040"/>
            <a:ext cx="11224332" cy="0"/>
          </a:xfrm>
          <a:prstGeom prst="line">
            <a:avLst/>
          </a:prstGeom>
          <a:ln w="9525" cmpd="sng">
            <a:solidFill>
              <a:srgbClr val="8A8A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8BFD074D-2582-B065-C767-BCAB89AD7DF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444500"/>
          </a:xfrm>
        </p:spPr>
        <p:txBody>
          <a:bodyPr/>
          <a:lstStyle>
            <a:lvl1pPr marL="0" indent="0" algn="ctr">
              <a:buNone/>
              <a:defRPr b="0" cap="none" spc="0">
                <a:ln w="0"/>
                <a:solidFill>
                  <a:srgbClr val="02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  <a:lvl2pPr>
              <a:defRPr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2pPr>
            <a:lvl3pPr>
              <a:defRPr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3pPr>
            <a:lvl4pPr>
              <a:defRPr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4pPr>
            <a:lvl5pPr>
              <a:defRPr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5pPr>
          </a:lstStyle>
          <a:p>
            <a:pPr lvl="0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374BB62F-3963-2B70-AEA5-B10FCFC49E8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9617244" y="6413052"/>
            <a:ext cx="1421889" cy="309201"/>
          </a:xfrm>
        </p:spPr>
        <p:txBody>
          <a:bodyPr/>
          <a:lstStyle/>
          <a:p>
            <a:fld id="{D7D8D820-F334-8742-8AC7-66EEDAB2EAC2}" type="datetime1">
              <a:rPr lang="fr-FR" smtClean="0"/>
              <a:t>25/10/2024</a:t>
            </a:fld>
            <a:endParaRPr lang="en-US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5310E98-F573-2FB9-D8FA-5D89B445217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073896" y="6413960"/>
            <a:ext cx="5378672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BFEA4EDD-33BF-CA1E-119C-F66477D6E2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03807" y="6413961"/>
            <a:ext cx="854119" cy="309659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5F66E86C-456E-EEE0-5D90-1E9F7D1DE4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4074" y="6251046"/>
            <a:ext cx="1636749" cy="484160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BFA2A37E-B3C9-457F-F3C8-F92F2A35E5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78840" y="6251046"/>
            <a:ext cx="691657" cy="48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1A7-E63F-C945-BA0F-073149B16916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3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498B-52B4-D248-AC7D-6C0430F78E61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198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546C6-6131-3E46-855C-3DC38D8E7B01}" type="datetime1">
              <a:rPr lang="fr-FR" smtClean="0"/>
              <a:t>25/10/2024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316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B3D0-D467-2B41-9678-48D794215140}" type="datetime1">
              <a:rPr lang="fr-FR" smtClean="0"/>
              <a:t>25/10/2024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30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4BEDC-7666-004E-BE91-E87BFD6169DB}" type="datetime1">
              <a:rPr lang="fr-FR" smtClean="0"/>
              <a:t>25/10/2024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37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3A66-96D5-924E-A36F-D0E492D74F3A}" type="datetime1">
              <a:rPr lang="fr-FR" smtClean="0"/>
              <a:t>25/10/2024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0338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40F2B-8FFA-8A41-B7B8-A9CC2655472A}" type="datetime1">
              <a:rPr lang="fr-FR" smtClean="0"/>
              <a:t>25/10/2024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07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607F8C7-317E-3A42-B629-4A50B731A1AC}" type="datetime1">
              <a:rPr lang="fr-FR" smtClean="0"/>
              <a:t>25/10/2024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63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43A66-96D5-924E-A36F-D0E492D74F3A}" type="datetime1">
              <a:rPr lang="fr-FR" smtClean="0"/>
              <a:t>25/10/2024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13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https://github.com/Juke34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12" Type="http://schemas.openxmlformats.org/officeDocument/2006/relationships/hyperlink" Target="https://freepngimg.com/png/80213-text-symbol-sign-black-arroba-whit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jpe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5.wdp"/><Relationship Id="rId3" Type="http://schemas.openxmlformats.org/officeDocument/2006/relationships/image" Target="../media/image39.png"/><Relationship Id="rId7" Type="http://schemas.microsoft.com/office/2007/relationships/hdphoto" Target="../media/hdphoto4.wdp"/><Relationship Id="rId12" Type="http://schemas.openxmlformats.org/officeDocument/2006/relationships/image" Target="../media/image43.png"/><Relationship Id="rId17" Type="http://schemas.microsoft.com/office/2007/relationships/hdphoto" Target="../media/hdphoto8.wdp"/><Relationship Id="rId2" Type="http://schemas.openxmlformats.org/officeDocument/2006/relationships/image" Target="../media/image38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11" Type="http://schemas.openxmlformats.org/officeDocument/2006/relationships/hyperlink" Target="https://www.pngall.com/glasses-png/download/5271" TargetMode="External"/><Relationship Id="rId5" Type="http://schemas.openxmlformats.org/officeDocument/2006/relationships/image" Target="../media/image40.png"/><Relationship Id="rId15" Type="http://schemas.microsoft.com/office/2007/relationships/hdphoto" Target="../media/hdphoto6.wdp"/><Relationship Id="rId10" Type="http://schemas.openxmlformats.org/officeDocument/2006/relationships/image" Target="../media/image42.png"/><Relationship Id="rId4" Type="http://schemas.openxmlformats.org/officeDocument/2006/relationships/hyperlink" Target="https://pixabay.com/en/polaroid-picture-frames-2989416/" TargetMode="External"/><Relationship Id="rId9" Type="http://schemas.openxmlformats.org/officeDocument/2006/relationships/hyperlink" Target="https://pixabay.com/en/hat-sun-protection-summer-sun-hat-1625676/" TargetMode="External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40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%3A%2F%2Fwww.atlassian.com%2Ffr%2Fsoftware%2Fbitbucket&amp;psig=AOvVaw32BK5R4YBtCkEajHPzJslG&amp;ust=1635515760354000&amp;source=images&amp;cd=vfe&amp;ved=0CAsQjRxqFwoTCLiIppGh7fMCFQAAAAAdAAAAABAa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chael/eht-imagin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sketchfab.com/3d-models/star-eyes-smile-face-f2b1512ee0a6494aa4d1d61d2f3b805f" TargetMode="Externa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ketchfab.com/3d-models/star-eyes-smile-face-f2b1512ee0a6494aa4d1d61d2f3b805f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astrobiomike.github.io/" TargetMode="External"/><Relationship Id="rId4" Type="http://schemas.openxmlformats.org/officeDocument/2006/relationships/hyperlink" Target="https://github.com/Juke3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ketchfab.com/3d-models/star-eyes-smile-face-f2b1512ee0a6494aa4d1d61d2f3b805f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github.com/NBISweden/AGAT" TargetMode="External"/><Relationship Id="rId4" Type="http://schemas.openxmlformats.org/officeDocument/2006/relationships/hyperlink" Target="https://github.com/Juke3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533452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2A09D2E-9E4A-7A0F-0F19-4F9D762F1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1420" y="2889795"/>
            <a:ext cx="5618515" cy="454207"/>
          </a:xfrm>
        </p:spPr>
        <p:txBody>
          <a:bodyPr>
            <a:normAutofit/>
          </a:bodyPr>
          <a:lstStyle/>
          <a:p>
            <a:pPr algn="ctr"/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Version control </a:t>
            </a:r>
            <a:r>
              <a:rPr lang="fr-FR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endParaRPr lang="fr-F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CD2EBC-5076-D24A-AEF9-B6A8AC11F049}"/>
              </a:ext>
            </a:extLst>
          </p:cNvPr>
          <p:cNvSpPr txBox="1"/>
          <p:nvPr/>
        </p:nvSpPr>
        <p:spPr>
          <a:xfrm>
            <a:off x="2800350" y="52705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en-GB" sz="12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9B18E38-E998-58AE-C8BC-93480F5F2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328" y="3741103"/>
            <a:ext cx="3056360" cy="127746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05B4075-878E-6653-889D-DC4137FDB9DC}"/>
              </a:ext>
            </a:extLst>
          </p:cNvPr>
          <p:cNvSpPr txBox="1"/>
          <p:nvPr/>
        </p:nvSpPr>
        <p:spPr>
          <a:xfrm>
            <a:off x="6524264" y="30325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8ED5900-C4F2-3A1A-7A16-8F97D59938F3}"/>
              </a:ext>
            </a:extLst>
          </p:cNvPr>
          <p:cNvSpPr txBox="1"/>
          <p:nvPr/>
        </p:nvSpPr>
        <p:spPr>
          <a:xfrm>
            <a:off x="895016" y="6298956"/>
            <a:ext cx="23660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itchFamily="2" charset="0"/>
              </a:rPr>
              <a:t>Some of the material comes from the "</a:t>
            </a:r>
            <a:r>
              <a:rPr lang="en-US" sz="1200" dirty="0" err="1">
                <a:solidFill>
                  <a:schemeClr val="bg1"/>
                </a:solidFill>
                <a:latin typeface="Roboto" pitchFamily="2" charset="0"/>
              </a:rPr>
              <a:t>CodeRefinery</a:t>
            </a:r>
            <a:r>
              <a:rPr lang="en-US" sz="1200" dirty="0">
                <a:solidFill>
                  <a:schemeClr val="bg1"/>
                </a:solidFill>
                <a:latin typeface="Roboto" pitchFamily="2" charset="0"/>
              </a:rPr>
              <a:t>" project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9E1AC47-8FDF-655D-3DAD-BB0434260B2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0"/>
                </a:srgbClr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15" b="96413" l="2200" r="97600">
                        <a14:foregroundMark x1="36400" y1="35426" x2="36400" y2="35426"/>
                        <a14:foregroundMark x1="42800" y1="36099" x2="42800" y2="36099"/>
                        <a14:foregroundMark x1="56400" y1="32960" x2="56400" y2="32960"/>
                        <a14:foregroundMark x1="68800" y1="28251" x2="68800" y2="28251"/>
                        <a14:foregroundMark x1="83400" y1="10762" x2="83400" y2="10762"/>
                        <a14:foregroundMark x1="92000" y1="21076" x2="92000" y2="21076"/>
                        <a14:foregroundMark x1="96000" y1="19955" x2="96000" y2="19955"/>
                        <a14:foregroundMark x1="92400" y1="36547" x2="92400" y2="36547"/>
                        <a14:foregroundMark x1="97600" y1="64126" x2="97600" y2="64126"/>
                        <a14:foregroundMark x1="88800" y1="61659" x2="88800" y2="61659"/>
                        <a14:foregroundMark x1="79800" y1="68161" x2="79800" y2="68161"/>
                        <a14:foregroundMark x1="64000" y1="80717" x2="64000" y2="80717"/>
                        <a14:foregroundMark x1="42200" y1="68834" x2="42200" y2="68834"/>
                        <a14:foregroundMark x1="16600" y1="67489" x2="16600" y2="67489"/>
                        <a14:foregroundMark x1="7200" y1="61211" x2="7200" y2="61211"/>
                        <a14:foregroundMark x1="2200" y1="63004" x2="2200" y2="63004"/>
                        <a14:foregroundMark x1="7600" y1="47085" x2="7600" y2="47085"/>
                        <a14:foregroundMark x1="3000" y1="30493" x2="3000" y2="30493"/>
                        <a14:foregroundMark x1="10600" y1="16592" x2="10600" y2="16592"/>
                        <a14:foregroundMark x1="19600" y1="8969" x2="19600" y2="8969"/>
                        <a14:foregroundMark x1="17400" y1="4933" x2="17400" y2="4933"/>
                        <a14:foregroundMark x1="32800" y1="2915" x2="32800" y2="2915"/>
                        <a14:foregroundMark x1="53600" y1="6502" x2="53600" y2="6502"/>
                        <a14:foregroundMark x1="63200" y1="10090" x2="63200" y2="10090"/>
                        <a14:foregroundMark x1="18000" y1="82287" x2="18000" y2="82287"/>
                        <a14:foregroundMark x1="27400" y1="95067" x2="27400" y2="95067"/>
                        <a14:foregroundMark x1="53000" y1="96413" x2="53000" y2="96413"/>
                        <a14:foregroundMark x1="64600" y1="95964" x2="64600" y2="95964"/>
                        <a14:foregroundMark x1="79200" y1="92377" x2="79200" y2="92377"/>
                        <a14:foregroundMark x1="87200" y1="84081" x2="87200" y2="84081"/>
                        <a14:foregroundMark x1="34400" y1="3139" x2="34400" y2="3139"/>
                        <a14:foregroundMark x1="69800" y1="32287" x2="69800" y2="32287"/>
                        <a14:foregroundMark x1="69600" y1="32511" x2="69600" y2="32511"/>
                        <a14:foregroundMark x1="69600" y1="32063" x2="69600" y2="32063"/>
                        <a14:foregroundMark x1="69800" y1="32511" x2="69800" y2="32511"/>
                        <a14:foregroundMark x1="69800" y1="32511" x2="69800" y2="32511"/>
                        <a14:foregroundMark x1="69800" y1="32287" x2="69800" y2="32287"/>
                        <a14:foregroundMark x1="69800" y1="32287" x2="69800" y2="32287"/>
                        <a14:foregroundMark x1="69800" y1="32287" x2="69800" y2="32287"/>
                        <a14:foregroundMark x1="69800" y1="32287" x2="69800" y2="32287"/>
                        <a14:foregroundMark x1="69600" y1="31839" x2="69600" y2="31839"/>
                        <a14:foregroundMark x1="69600" y1="32287" x2="69600" y2="32287"/>
                        <a14:foregroundMark x1="69800" y1="32511" x2="70000" y2="32960"/>
                        <a14:foregroundMark x1="70000" y1="33408" x2="68800" y2="32960"/>
                        <a14:foregroundMark x1="39400" y1="89910" x2="39400" y2="89910"/>
                        <a14:foregroundMark x1="39600" y1="89910" x2="39600" y2="89910"/>
                        <a14:foregroundMark x1="39600" y1="90135" x2="39600" y2="90135"/>
                        <a14:foregroundMark x1="39600" y1="90135" x2="39600" y2="90135"/>
                        <a14:foregroundMark x1="39600" y1="89686" x2="39600" y2="89686"/>
                        <a14:foregroundMark x1="39600" y1="89686" x2="39200" y2="89686"/>
                        <a14:foregroundMark x1="39600" y1="90135" x2="39600" y2="90135"/>
                        <a14:backgroundMark x1="40000" y1="89910" x2="40000" y2="89910"/>
                        <a14:backgroundMark x1="63200" y1="96413" x2="63200" y2="96413"/>
                        <a14:backgroundMark x1="63800" y1="96188" x2="63800" y2="96188"/>
                        <a14:backgroundMark x1="64200" y1="96188" x2="64200" y2="96188"/>
                        <a14:backgroundMark x1="64000" y1="95740" x2="64000" y2="95740"/>
                        <a14:backgroundMark x1="64000" y1="95740" x2="64000" y2="95740"/>
                        <a14:backgroundMark x1="64000" y1="95964" x2="64000" y2="95964"/>
                        <a14:backgroundMark x1="64200" y1="95964" x2="64200" y2="95964"/>
                        <a14:backgroundMark x1="64200" y1="96413" x2="64200" y2="96413"/>
                        <a14:backgroundMark x1="42600" y1="71525" x2="42600" y2="71525"/>
                        <a14:backgroundMark x1="42800" y1="71076" x2="42800" y2="71076"/>
                        <a14:backgroundMark x1="61400" y1="67937" x2="61400" y2="67937"/>
                        <a14:backgroundMark x1="70000" y1="32063" x2="70000" y2="32063"/>
                        <a14:backgroundMark x1="17000" y1="5381" x2="17000" y2="5381"/>
                        <a14:backgroundMark x1="17600" y1="5381" x2="17600" y2="5381"/>
                        <a14:backgroundMark x1="17000" y1="5157" x2="17000" y2="5157"/>
                        <a14:backgroundMark x1="17000" y1="4933" x2="17000" y2="4933"/>
                        <a14:backgroundMark x1="17000" y1="5157" x2="17000" y2="5157"/>
                        <a14:backgroundMark x1="17000" y1="5157" x2="17000" y2="5157"/>
                        <a14:backgroundMark x1="17200" y1="5157" x2="17200" y2="5157"/>
                        <a14:backgroundMark x1="17200" y1="5157" x2="17200" y2="5157"/>
                        <a14:backgroundMark x1="17200" y1="4933" x2="17200" y2="4933"/>
                        <a14:backgroundMark x1="17400" y1="5157" x2="17400" y2="5157"/>
                        <a14:backgroundMark x1="17400" y1="4933" x2="17400" y2="4933"/>
                        <a14:backgroundMark x1="17400" y1="5157" x2="17400" y2="5157"/>
                        <a14:backgroundMark x1="32400" y1="3363" x2="32400" y2="3363"/>
                        <a14:backgroundMark x1="32400" y1="2691" x2="32400" y2="2691"/>
                        <a14:backgroundMark x1="32400" y1="3587" x2="32400" y2="3587"/>
                        <a14:backgroundMark x1="32400" y1="3363" x2="32400" y2="3363"/>
                        <a14:backgroundMark x1="32400" y1="3587" x2="32400" y2="3587"/>
                        <a14:backgroundMark x1="32200" y1="3363" x2="32200" y2="3363"/>
                        <a14:backgroundMark x1="32200" y1="3363" x2="32200" y2="3363"/>
                        <a14:backgroundMark x1="32400" y1="3587" x2="32400" y2="3587"/>
                        <a14:backgroundMark x1="32400" y1="3587" x2="32400" y2="3587"/>
                        <a14:backgroundMark x1="32400" y1="3363" x2="32400" y2="3363"/>
                        <a14:backgroundMark x1="32400" y1="3363" x2="32400" y2="3363"/>
                        <a14:backgroundMark x1="32400" y1="3363" x2="32400" y2="3363"/>
                        <a14:backgroundMark x1="32600" y1="3363" x2="32600" y2="3363"/>
                        <a14:backgroundMark x1="32600" y1="3139" x2="32600" y2="31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25" y="6117078"/>
            <a:ext cx="785191" cy="70039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C9A287B-C3BD-EF9D-38DA-5DA32528E3AC}"/>
              </a:ext>
            </a:extLst>
          </p:cNvPr>
          <p:cNvSpPr txBox="1"/>
          <p:nvPr/>
        </p:nvSpPr>
        <p:spPr>
          <a:xfrm>
            <a:off x="9922106" y="6548865"/>
            <a:ext cx="1669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itchFamily="2" charset="0"/>
              </a:rPr>
              <a:t>Jacques Dainat Ph.D.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0990E57-2E89-0E2F-A8BC-49BAC0E27F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9921" y="6175215"/>
            <a:ext cx="642254" cy="642254"/>
          </a:xfrm>
          <a:prstGeom prst="ellipse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D22E0E35-2E71-4958-9B57-B22FDEB47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842" y="237602"/>
            <a:ext cx="3287795" cy="972549"/>
          </a:xfrm>
          <a:prstGeom prst="rect">
            <a:avLst/>
          </a:prstGeom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20BA8FC4-B5B8-541E-E685-A71E840C76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5158" y="237602"/>
            <a:ext cx="1389355" cy="97254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25A7B93-C8AE-786A-EC4D-DFCED58B24EE}"/>
              </a:ext>
            </a:extLst>
          </p:cNvPr>
          <p:cNvSpPr txBox="1"/>
          <p:nvPr/>
        </p:nvSpPr>
        <p:spPr>
          <a:xfrm>
            <a:off x="4648843" y="6211611"/>
            <a:ext cx="1669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itchFamily="2" charset="0"/>
              </a:rPr>
              <a:t>@</a:t>
            </a:r>
            <a:r>
              <a:rPr lang="en-US" sz="1200" dirty="0" err="1">
                <a:solidFill>
                  <a:schemeClr val="bg1"/>
                </a:solidFill>
                <a:latin typeface="Roboto" pitchFamily="2" charset="0"/>
              </a:rPr>
              <a:t>JacquesDainat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BE9B00B-E121-1175-F592-6E3A78D4D0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1720" y="6211611"/>
            <a:ext cx="263562" cy="26356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D1FCC1B-052A-F8A6-5FAA-5BC8D7A58AE2}"/>
              </a:ext>
            </a:extLst>
          </p:cNvPr>
          <p:cNvSpPr txBox="1"/>
          <p:nvPr/>
        </p:nvSpPr>
        <p:spPr>
          <a:xfrm>
            <a:off x="4648843" y="6536157"/>
            <a:ext cx="24453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/>
                </a:solidFill>
                <a:latin typeface="Roboto" pitchFamily="2" charset="0"/>
              </a:defRPr>
            </a:lvl1pPr>
          </a:lstStyle>
          <a:p>
            <a:r>
              <a:rPr lang="fr-FR" dirty="0"/>
              <a:t>@jacquesdainat@genomic.social</a:t>
            </a:r>
            <a:endParaRPr lang="en-GB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7584BC-252B-0196-B0AE-03A17E20A7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98375" y="6545932"/>
            <a:ext cx="292010" cy="29201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AFFD64E-C008-E513-493A-C4781804B8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094207" y="6547576"/>
            <a:ext cx="276999" cy="2769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B8FF52CB-E2EF-81C5-26C2-F849C2AF5CE4}"/>
              </a:ext>
            </a:extLst>
          </p:cNvPr>
          <p:cNvSpPr txBox="1"/>
          <p:nvPr/>
        </p:nvSpPr>
        <p:spPr>
          <a:xfrm>
            <a:off x="7330687" y="6548865"/>
            <a:ext cx="17431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Roboto" pitchFamily="2" charset="0"/>
              </a:rPr>
              <a:t>Jacques.dainat@ird.fr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1" name="Picture 29">
            <a:hlinkClick r:id="rId13"/>
            <a:extLst>
              <a:ext uri="{FF2B5EF4-FFF2-40B4-BE49-F238E27FC236}">
                <a16:creationId xmlns:a16="http://schemas.microsoft.com/office/drawing/2014/main" id="{5C0C31E8-EAB2-DDCE-A344-96AB3D3FD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67717" y="6168634"/>
            <a:ext cx="332120" cy="3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829C609B-E4BB-0FA5-07CE-9F69A14E7274}"/>
              </a:ext>
            </a:extLst>
          </p:cNvPr>
          <p:cNvSpPr txBox="1"/>
          <p:nvPr/>
        </p:nvSpPr>
        <p:spPr>
          <a:xfrm>
            <a:off x="7342688" y="6198174"/>
            <a:ext cx="1669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itchFamily="2" charset="0"/>
              </a:rPr>
              <a:t>Juke34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68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7AB42E-ED62-75BB-21C3-6E2DDD98441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061258C-1202-9B45-0B48-717272807060}"/>
              </a:ext>
            </a:extLst>
          </p:cNvPr>
          <p:cNvSpPr/>
          <p:nvPr/>
        </p:nvSpPr>
        <p:spPr>
          <a:xfrm>
            <a:off x="2862025" y="1825092"/>
            <a:ext cx="3936454" cy="3681709"/>
          </a:xfrm>
          <a:prstGeom prst="ellipse">
            <a:avLst/>
          </a:prstGeom>
          <a:solidFill>
            <a:srgbClr val="92D050">
              <a:alpha val="49589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solidFill>
                <a:srgbClr val="92D050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CFE972F-E4DB-A5E1-0983-EEB4E75E2445}"/>
              </a:ext>
            </a:extLst>
          </p:cNvPr>
          <p:cNvSpPr/>
          <p:nvPr/>
        </p:nvSpPr>
        <p:spPr>
          <a:xfrm>
            <a:off x="5109828" y="1826731"/>
            <a:ext cx="3936454" cy="3681709"/>
          </a:xfrm>
          <a:prstGeom prst="ellipse">
            <a:avLst/>
          </a:prstGeom>
          <a:solidFill>
            <a:schemeClr val="bg2">
              <a:lumMod val="50000"/>
              <a:alpha val="503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EB07B54-DD19-FACD-609F-9BF51B03CB96}"/>
              </a:ext>
            </a:extLst>
          </p:cNvPr>
          <p:cNvSpPr/>
          <p:nvPr/>
        </p:nvSpPr>
        <p:spPr>
          <a:xfrm>
            <a:off x="4120534" y="575476"/>
            <a:ext cx="3936454" cy="3681709"/>
          </a:xfrm>
          <a:prstGeom prst="ellipse">
            <a:avLst/>
          </a:prstGeom>
          <a:solidFill>
            <a:schemeClr val="accent4">
              <a:lumMod val="75000"/>
              <a:alpha val="5022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solidFill>
                <a:schemeClr val="accent1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C314428-8353-8662-36FB-EDEE59613D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6726" y="2789799"/>
            <a:ext cx="2324100" cy="121920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8E500CB0-5E9C-4E5C-B576-E8F1B79FE988}"/>
              </a:ext>
            </a:extLst>
          </p:cNvPr>
          <p:cNvSpPr txBox="1"/>
          <p:nvPr/>
        </p:nvSpPr>
        <p:spPr>
          <a:xfrm>
            <a:off x="4350741" y="2116947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repro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63E08C1-B7C9-51D7-7C58-F6E587BB32DF}"/>
              </a:ext>
            </a:extLst>
          </p:cNvPr>
          <p:cNvSpPr txBox="1"/>
          <p:nvPr/>
        </p:nvSpPr>
        <p:spPr>
          <a:xfrm>
            <a:off x="5390306" y="4283236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FAIR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87675EC-5381-F1D5-E176-BB91F59ABE5C}"/>
              </a:ext>
            </a:extLst>
          </p:cNvPr>
          <p:cNvSpPr txBox="1"/>
          <p:nvPr/>
        </p:nvSpPr>
        <p:spPr>
          <a:xfrm>
            <a:off x="6543524" y="2326562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open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B5C71EB-131B-52EB-66DF-2865876F1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770"/>
          <a:stretch/>
        </p:blipFill>
        <p:spPr>
          <a:xfrm>
            <a:off x="5081069" y="681644"/>
            <a:ext cx="2103298" cy="11600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F95D54D-80B4-D7D6-D188-CAABCF3BE0A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240" y="3665946"/>
            <a:ext cx="2722054" cy="170944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DF6226-57F6-E675-8F64-7A9F6CFE71DA}"/>
              </a:ext>
            </a:extLst>
          </p:cNvPr>
          <p:cNvSpPr txBox="1"/>
          <p:nvPr/>
        </p:nvSpPr>
        <p:spPr>
          <a:xfrm>
            <a:off x="7106853" y="4408810"/>
            <a:ext cx="9662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Reproducibility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06B924D-0E5F-BF6D-EE48-BD68E3665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9172" y="3740548"/>
            <a:ext cx="1486990" cy="158274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1FB9786-98AB-B2A8-5AB1-21F4B61FFA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27" y="949361"/>
            <a:ext cx="2134848" cy="8923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B0C8B6F-4EAB-74C9-1E4E-D68865999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464" y="4881862"/>
            <a:ext cx="673445" cy="6223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44FFC0D-57BE-7E29-FF14-B41F1484D9D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791" y="3543999"/>
            <a:ext cx="592000" cy="59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47437F3-975A-38D7-3DE5-93FDB985F8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5" t="3737" r="32683" b="33161"/>
          <a:stretch/>
        </p:blipFill>
        <p:spPr>
          <a:xfrm>
            <a:off x="10304791" y="4224344"/>
            <a:ext cx="645749" cy="59937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D9850C5-8E18-F499-DCBC-5B33453DF7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89" y="4707809"/>
            <a:ext cx="673445" cy="6223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6C91D75-B7FC-EDF6-8014-79B695256A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16" y="3369946"/>
            <a:ext cx="592000" cy="592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3F8BF6F-5AEE-E50D-C128-3D4375DFF46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5" t="3737" r="32683" b="33161"/>
          <a:stretch/>
        </p:blipFill>
        <p:spPr>
          <a:xfrm>
            <a:off x="1011516" y="4050291"/>
            <a:ext cx="645749" cy="599374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90836F3-7E25-2A37-7E91-BAC8036CCC7B}"/>
              </a:ext>
            </a:extLst>
          </p:cNvPr>
          <p:cNvCxnSpPr/>
          <p:nvPr/>
        </p:nvCxnSpPr>
        <p:spPr>
          <a:xfrm flipV="1">
            <a:off x="1872663" y="3874736"/>
            <a:ext cx="1371600" cy="408500"/>
          </a:xfrm>
          <a:prstGeom prst="line">
            <a:avLst/>
          </a:prstGeom>
          <a:ln w="762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FB7BEFD6-0932-7E5A-92E3-2814D3A44A5F}"/>
              </a:ext>
            </a:extLst>
          </p:cNvPr>
          <p:cNvCxnSpPr>
            <a:cxnSpLocks/>
          </p:cNvCxnSpPr>
          <p:nvPr/>
        </p:nvCxnSpPr>
        <p:spPr>
          <a:xfrm>
            <a:off x="3255422" y="1386814"/>
            <a:ext cx="1393373" cy="409"/>
          </a:xfrm>
          <a:prstGeom prst="line">
            <a:avLst/>
          </a:prstGeom>
          <a:ln w="762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C8BA985C-D613-EFE9-1093-F2FA512FA138}"/>
              </a:ext>
            </a:extLst>
          </p:cNvPr>
          <p:cNvCxnSpPr>
            <a:cxnSpLocks/>
          </p:cNvCxnSpPr>
          <p:nvPr/>
        </p:nvCxnSpPr>
        <p:spPr>
          <a:xfrm flipH="1" flipV="1">
            <a:off x="8663976" y="3839999"/>
            <a:ext cx="1371600" cy="408500"/>
          </a:xfrm>
          <a:prstGeom prst="line">
            <a:avLst/>
          </a:prstGeom>
          <a:ln w="762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1E67BCF4-C0E0-3D1C-161B-7847DE4B402F}"/>
              </a:ext>
            </a:extLst>
          </p:cNvPr>
          <p:cNvSpPr txBox="1"/>
          <p:nvPr/>
        </p:nvSpPr>
        <p:spPr>
          <a:xfrm>
            <a:off x="8336564" y="5768595"/>
            <a:ext cx="3936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*  </a:t>
            </a:r>
            <a:r>
              <a:rPr lang="fr-FR" dirty="0" err="1"/>
              <a:t>Allows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to (but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don't</a:t>
            </a:r>
            <a:r>
              <a:rPr lang="fr-FR" dirty="0"/>
              <a:t> have to)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1560D54B-8321-5349-6361-D2C207F908FB}"/>
              </a:ext>
            </a:extLst>
          </p:cNvPr>
          <p:cNvGrpSpPr/>
          <p:nvPr/>
        </p:nvGrpSpPr>
        <p:grpSpPr>
          <a:xfrm>
            <a:off x="2089087" y="-128361"/>
            <a:ext cx="8645433" cy="756921"/>
            <a:chOff x="1365880" y="-132268"/>
            <a:chExt cx="8645433" cy="756921"/>
          </a:xfrm>
        </p:grpSpPr>
        <p:sp>
          <p:nvSpPr>
            <p:cNvPr id="33" name="Titre 1">
              <a:extLst>
                <a:ext uri="{FF2B5EF4-FFF2-40B4-BE49-F238E27FC236}">
                  <a16:creationId xmlns:a16="http://schemas.microsoft.com/office/drawing/2014/main" id="{E9133EAE-C34E-563E-670C-977C8647F02A}"/>
                </a:ext>
              </a:extLst>
            </p:cNvPr>
            <p:cNvSpPr txBox="1">
              <a:spLocks/>
            </p:cNvSpPr>
            <p:nvPr/>
          </p:nvSpPr>
          <p:spPr>
            <a:xfrm>
              <a:off x="4898986" y="-92784"/>
              <a:ext cx="5112327" cy="6956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2400" dirty="0">
                  <a:solidFill>
                    <a:sysClr val="windowText" lastClr="000000"/>
                  </a:solidFill>
                  <a:latin typeface="Calibri Light" panose="020F0302020204030204"/>
                </a:rPr>
                <a:t>the need for transparent science!</a:t>
              </a:r>
            </a:p>
          </p:txBody>
        </p: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75407F48-6A73-7AC2-AFD6-8657037CE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1770"/>
            <a:stretch/>
          </p:blipFill>
          <p:spPr>
            <a:xfrm>
              <a:off x="1365880" y="-28802"/>
              <a:ext cx="1166335" cy="643260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C49B80F-6864-F764-BB59-433736F08F51}"/>
                </a:ext>
              </a:extLst>
            </p:cNvPr>
            <p:cNvSpPr/>
            <p:nvPr/>
          </p:nvSpPr>
          <p:spPr>
            <a:xfrm>
              <a:off x="3284609" y="61995"/>
              <a:ext cx="48628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fr-FR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</a:rPr>
                <a:t>re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8A3E89C-16AB-8C41-F4BC-314D81530F99}"/>
                </a:ext>
              </a:extLst>
            </p:cNvPr>
            <p:cNvSpPr/>
            <p:nvPr/>
          </p:nvSpPr>
          <p:spPr>
            <a:xfrm>
              <a:off x="2431470" y="-132268"/>
              <a:ext cx="1079068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fr-FR" sz="4000" dirty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&amp;</a:t>
              </a:r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6EAFEFD6-C4ED-49A2-86D0-CCF283D344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1770"/>
            <a:stretch/>
          </p:blipFill>
          <p:spPr>
            <a:xfrm>
              <a:off x="3660304" y="-18607"/>
              <a:ext cx="1166335" cy="643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5061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ED03768-18F4-EF6E-E94F-3D572E5FB26C}"/>
              </a:ext>
            </a:extLst>
          </p:cNvPr>
          <p:cNvSpPr txBox="1"/>
          <p:nvPr/>
        </p:nvSpPr>
        <p:spPr>
          <a:xfrm>
            <a:off x="4022051" y="1847827"/>
            <a:ext cx="7506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Monitoring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Collaboration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B3226D-C709-B4FA-4640-90C760220B17}"/>
              </a:ext>
            </a:extLst>
          </p:cNvPr>
          <p:cNvSpPr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 Control System - GIT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EB83EA2-9969-DD34-A8AD-6ABD9A506C5C}"/>
              </a:ext>
            </a:extLst>
          </p:cNvPr>
          <p:cNvCxnSpPr/>
          <p:nvPr/>
        </p:nvCxnSpPr>
        <p:spPr>
          <a:xfrm>
            <a:off x="1868638" y="444040"/>
            <a:ext cx="8418249" cy="0"/>
          </a:xfrm>
          <a:prstGeom prst="line">
            <a:avLst/>
          </a:prstGeom>
          <a:ln w="9525" cmpd="sng">
            <a:solidFill>
              <a:srgbClr val="8A8A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D56AAADC-F939-601C-8995-30C515BCA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322" y="1847827"/>
            <a:ext cx="4112544" cy="1718915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2B5CB48-8275-4EC5-32F1-02952AE7054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F89695-6E87-BC2C-4F86-732F688D0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29" y="1625837"/>
            <a:ext cx="2336800" cy="34798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49DE1A26-7FBA-1714-0887-6AF126C1465A}"/>
              </a:ext>
            </a:extLst>
          </p:cNvPr>
          <p:cNvSpPr txBox="1"/>
          <p:nvPr/>
        </p:nvSpPr>
        <p:spPr>
          <a:xfrm>
            <a:off x="1190091" y="5105637"/>
            <a:ext cx="167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b="0" i="0" u="none" strike="noStrike" dirty="0">
                <a:effectLst/>
                <a:latin typeface="Linux Libertine"/>
              </a:rPr>
              <a:t>Linus </a:t>
            </a:r>
            <a:r>
              <a:rPr lang="fr-FR" b="0" i="0" u="none" strike="noStrike" dirty="0" err="1">
                <a:effectLst/>
                <a:latin typeface="Linux Libertine"/>
              </a:rPr>
              <a:t>Torvalds</a:t>
            </a:r>
            <a:endParaRPr lang="fr-FR" b="0" i="0" u="none" strike="noStrike" dirty="0">
              <a:effectLst/>
              <a:latin typeface="Linux Libertine"/>
            </a:endParaRPr>
          </a:p>
        </p:txBody>
      </p:sp>
    </p:spTree>
    <p:extLst>
      <p:ext uri="{BB962C8B-B14F-4D97-AF65-F5344CB8AC3E}">
        <p14:creationId xmlns:p14="http://schemas.microsoft.com/office/powerpoint/2010/main" val="2865552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The essence of version control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CE074B-64A8-31A2-5763-008FC551FD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AAC69FE-33D6-1083-059A-858D45C8352B}"/>
              </a:ext>
            </a:extLst>
          </p:cNvPr>
          <p:cNvSpPr txBox="1"/>
          <p:nvPr/>
        </p:nvSpPr>
        <p:spPr>
          <a:xfrm>
            <a:off x="1822048" y="1087919"/>
            <a:ext cx="89848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System </a:t>
            </a:r>
            <a:r>
              <a:rPr lang="fr-FR" sz="2000" dirty="0" err="1">
                <a:solidFill>
                  <a:srgbClr val="242424"/>
                </a:solidFill>
              </a:rPr>
              <a:t>which</a:t>
            </a:r>
            <a:r>
              <a:rPr lang="fr-FR" sz="2000" dirty="0">
                <a:solidFill>
                  <a:srgbClr val="242424"/>
                </a:solidFill>
              </a:rPr>
              <a:t> </a:t>
            </a:r>
            <a:r>
              <a:rPr lang="fr-FR" sz="2000" b="1" dirty="0">
                <a:solidFill>
                  <a:schemeClr val="accent2"/>
                </a:solidFill>
              </a:rPr>
              <a:t>records snapshots</a:t>
            </a:r>
            <a:r>
              <a:rPr lang="fr-FR" sz="2000" dirty="0">
                <a:solidFill>
                  <a:schemeClr val="accent2"/>
                </a:solidFill>
              </a:rPr>
              <a:t> </a:t>
            </a:r>
            <a:r>
              <a:rPr lang="fr-FR" sz="2000" dirty="0">
                <a:solidFill>
                  <a:srgbClr val="242424"/>
                </a:solidFill>
              </a:rPr>
              <a:t>of a </a:t>
            </a:r>
            <a:r>
              <a:rPr lang="fr-FR" sz="2000" dirty="0" err="1">
                <a:solidFill>
                  <a:srgbClr val="242424"/>
                </a:solidFill>
              </a:rPr>
              <a:t>project</a:t>
            </a:r>
            <a:endParaRPr lang="fr-FR" sz="2000" dirty="0">
              <a:solidFill>
                <a:srgbClr val="242424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fr-FR" sz="2000" dirty="0">
              <a:solidFill>
                <a:srgbClr val="242424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fr-FR" sz="2000" dirty="0">
              <a:solidFill>
                <a:srgbClr val="242424"/>
              </a:solidFill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F989CA9B-0766-E010-072A-87301072B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43041" y="1770278"/>
            <a:ext cx="6610417" cy="371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41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Staged</a:t>
            </a:r>
            <a:r>
              <a:rPr lang="fr-FR" dirty="0"/>
              <a:t> vs commit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CE074B-64A8-31A2-5763-008FC551FD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337881" y="5764211"/>
            <a:ext cx="854119" cy="309659"/>
          </a:xfrm>
        </p:spPr>
        <p:txBody>
          <a:bodyPr/>
          <a:lstStyle/>
          <a:p>
            <a:fld id="{CE8079A4-7AA8-4A4F-87E2-7781EC5097DD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3FCB63A-81BE-A86F-3D4B-A7B75E36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166" y="1805585"/>
            <a:ext cx="1058879" cy="10588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45202B3-4ABD-7999-2E9F-D279EDD200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3528"/>
          <a:stretch/>
        </p:blipFill>
        <p:spPr>
          <a:xfrm>
            <a:off x="10492789" y="828618"/>
            <a:ext cx="1867633" cy="270435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D0297FB-5E8D-CE1E-65C5-54B6E073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3084" y="1842233"/>
            <a:ext cx="847041" cy="8470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9638754-B05B-2C39-A9FF-1F724A670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2794" y="1764997"/>
            <a:ext cx="1356889" cy="135688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BD6973E-F643-94E3-1670-8483CD312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392" y="1805585"/>
            <a:ext cx="826634" cy="826634"/>
          </a:xfrm>
          <a:prstGeom prst="rect">
            <a:avLst/>
          </a:prstGeom>
        </p:spPr>
      </p:pic>
      <p:sp>
        <p:nvSpPr>
          <p:cNvPr id="23" name="Carré corné 22">
            <a:extLst>
              <a:ext uri="{FF2B5EF4-FFF2-40B4-BE49-F238E27FC236}">
                <a16:creationId xmlns:a16="http://schemas.microsoft.com/office/drawing/2014/main" id="{5AD6771E-A263-2E84-426D-808176035872}"/>
              </a:ext>
            </a:extLst>
          </p:cNvPr>
          <p:cNvSpPr/>
          <p:nvPr/>
        </p:nvSpPr>
        <p:spPr>
          <a:xfrm>
            <a:off x="1973557" y="445800"/>
            <a:ext cx="847288" cy="511728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Data</a:t>
            </a:r>
          </a:p>
        </p:txBody>
      </p:sp>
      <p:sp>
        <p:nvSpPr>
          <p:cNvPr id="25" name="Carré corné 24">
            <a:extLst>
              <a:ext uri="{FF2B5EF4-FFF2-40B4-BE49-F238E27FC236}">
                <a16:creationId xmlns:a16="http://schemas.microsoft.com/office/drawing/2014/main" id="{0F835320-5775-2AF2-B3D1-5AC04ABEDEE3}"/>
              </a:ext>
            </a:extLst>
          </p:cNvPr>
          <p:cNvSpPr/>
          <p:nvPr/>
        </p:nvSpPr>
        <p:spPr>
          <a:xfrm>
            <a:off x="6206015" y="444500"/>
            <a:ext cx="847288" cy="511728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/>
              <a:t>Staged</a:t>
            </a:r>
            <a:endParaRPr lang="fr-FR" dirty="0"/>
          </a:p>
        </p:txBody>
      </p:sp>
      <p:sp>
        <p:nvSpPr>
          <p:cNvPr id="26" name="Carré corné 25">
            <a:extLst>
              <a:ext uri="{FF2B5EF4-FFF2-40B4-BE49-F238E27FC236}">
                <a16:creationId xmlns:a16="http://schemas.microsoft.com/office/drawing/2014/main" id="{CD6A39E9-3C33-09C1-CE19-6F4C96C1D158}"/>
              </a:ext>
            </a:extLst>
          </p:cNvPr>
          <p:cNvSpPr/>
          <p:nvPr/>
        </p:nvSpPr>
        <p:spPr>
          <a:xfrm>
            <a:off x="10450091" y="444500"/>
            <a:ext cx="1349179" cy="511728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/>
              <a:t>committed</a:t>
            </a:r>
            <a:endParaRPr lang="fr-FR" dirty="0"/>
          </a:p>
        </p:txBody>
      </p:sp>
      <p:sp>
        <p:nvSpPr>
          <p:cNvPr id="27" name="Flèche vers la droite 26">
            <a:extLst>
              <a:ext uri="{FF2B5EF4-FFF2-40B4-BE49-F238E27FC236}">
                <a16:creationId xmlns:a16="http://schemas.microsoft.com/office/drawing/2014/main" id="{8C889BED-163C-9D91-9201-B88B948761C7}"/>
              </a:ext>
            </a:extLst>
          </p:cNvPr>
          <p:cNvSpPr/>
          <p:nvPr/>
        </p:nvSpPr>
        <p:spPr>
          <a:xfrm>
            <a:off x="4108526" y="2189108"/>
            <a:ext cx="1163782" cy="35295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 vers la droite 28">
            <a:extLst>
              <a:ext uri="{FF2B5EF4-FFF2-40B4-BE49-F238E27FC236}">
                <a16:creationId xmlns:a16="http://schemas.microsoft.com/office/drawing/2014/main" id="{4E1CE994-355B-9C98-0898-A31E80AD0AA8}"/>
              </a:ext>
            </a:extLst>
          </p:cNvPr>
          <p:cNvSpPr/>
          <p:nvPr/>
        </p:nvSpPr>
        <p:spPr>
          <a:xfrm>
            <a:off x="8551052" y="2498084"/>
            <a:ext cx="1163782" cy="35295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dk1"/>
              </a:solidFill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538C0479-712D-826F-4EA6-15458E1D9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312" y="4471852"/>
            <a:ext cx="1058879" cy="1058879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880414EB-F938-BE79-2FE0-A1752F6EB8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3528"/>
          <a:stretch/>
        </p:blipFill>
        <p:spPr>
          <a:xfrm>
            <a:off x="10528935" y="3494885"/>
            <a:ext cx="1867633" cy="2704353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106ED6EC-FAE1-6F88-F2D4-7A6DD4DDE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3562" y="4510891"/>
            <a:ext cx="847041" cy="847041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79F507D3-6414-30C0-AA14-0E56635EF1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3475" y="4460432"/>
            <a:ext cx="1138945" cy="1138945"/>
          </a:xfrm>
          <a:prstGeom prst="rect">
            <a:avLst/>
          </a:prstGeom>
        </p:spPr>
      </p:pic>
      <p:sp>
        <p:nvSpPr>
          <p:cNvPr id="40" name="Flèche vers la droite 39">
            <a:extLst>
              <a:ext uri="{FF2B5EF4-FFF2-40B4-BE49-F238E27FC236}">
                <a16:creationId xmlns:a16="http://schemas.microsoft.com/office/drawing/2014/main" id="{D1A3FAB5-8EC4-529C-6A31-3DD97626A223}"/>
              </a:ext>
            </a:extLst>
          </p:cNvPr>
          <p:cNvSpPr/>
          <p:nvPr/>
        </p:nvSpPr>
        <p:spPr>
          <a:xfrm>
            <a:off x="4144672" y="4855375"/>
            <a:ext cx="1163782" cy="35295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dk1"/>
              </a:solidFill>
            </a:endParaRPr>
          </a:p>
        </p:txBody>
      </p:sp>
      <p:sp>
        <p:nvSpPr>
          <p:cNvPr id="41" name="Flèche vers la droite 40">
            <a:extLst>
              <a:ext uri="{FF2B5EF4-FFF2-40B4-BE49-F238E27FC236}">
                <a16:creationId xmlns:a16="http://schemas.microsoft.com/office/drawing/2014/main" id="{59009467-58E3-21DE-3E05-02D514B13BBF}"/>
              </a:ext>
            </a:extLst>
          </p:cNvPr>
          <p:cNvSpPr/>
          <p:nvPr/>
        </p:nvSpPr>
        <p:spPr>
          <a:xfrm>
            <a:off x="8613487" y="5336417"/>
            <a:ext cx="1163782" cy="35295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dk1"/>
              </a:solidFill>
            </a:endParaRP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C846868B-34CC-580B-89DE-0ECEED5450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2508251" y="4136339"/>
            <a:ext cx="1117212" cy="749464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256EFF0D-5F5A-993D-54B1-48E6F12EA9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723136" y="4709490"/>
            <a:ext cx="616711" cy="240798"/>
          </a:xfrm>
          <a:prstGeom prst="rect">
            <a:avLst/>
          </a:prstGeom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63AC2EE7-4A1D-0986-0CAD-1F1593A0E6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6351" t="29949" r="9394" b="12475"/>
          <a:stretch/>
        </p:blipFill>
        <p:spPr>
          <a:xfrm>
            <a:off x="5610982" y="1127024"/>
            <a:ext cx="2462645" cy="1909481"/>
          </a:xfrm>
          <a:prstGeom prst="rect">
            <a:avLst/>
          </a:prstGeom>
          <a:ln>
            <a:noFill/>
          </a:ln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A61E8460-FA3A-3D2D-B7D6-A236C7A4934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42947" y="2689274"/>
            <a:ext cx="538577" cy="224901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E6765E80-1A14-80F1-8E05-730B87CE8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2794" y="4363567"/>
            <a:ext cx="1356889" cy="1356889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3EE50DF4-9E6B-1E13-EBF2-9063BBBEAE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79490" y="4465772"/>
            <a:ext cx="1045150" cy="1045150"/>
          </a:xfrm>
          <a:prstGeom prst="rect">
            <a:avLst/>
          </a:prstGeom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7413D188-2DF1-6501-2DF3-553710EC9F0C}"/>
              </a:ext>
            </a:extLst>
          </p:cNvPr>
          <p:cNvSpPr txBox="1"/>
          <p:nvPr/>
        </p:nvSpPr>
        <p:spPr>
          <a:xfrm>
            <a:off x="264418" y="3068676"/>
            <a:ext cx="26117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Do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some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86BF42"/>
                </a:solidFill>
                <a:effectLst/>
                <a:latin typeface="Helvetica" pitchFamily="2" charset="0"/>
              </a:rPr>
              <a:t>coding</a:t>
            </a:r>
            <a:r>
              <a:rPr lang="fr-FR" i="1" dirty="0">
                <a:solidFill>
                  <a:srgbClr val="86BF42"/>
                </a:solidFill>
                <a:effectLst/>
                <a:latin typeface="Helvetica" pitchFamily="2" charset="0"/>
              </a:rPr>
              <a:t> </a:t>
            </a:r>
          </a:p>
          <a:p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(i.e.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add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or change contents of files)</a:t>
            </a:r>
            <a:endParaRPr lang="fr-FR" dirty="0">
              <a:solidFill>
                <a:srgbClr val="333333"/>
              </a:solidFill>
              <a:effectLst/>
              <a:latin typeface="Helvetica" pitchFamily="2" charset="0"/>
            </a:endParaRP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709AAA4A-239E-62F8-E953-BEB920720046}"/>
              </a:ext>
            </a:extLst>
          </p:cNvPr>
          <p:cNvSpPr txBox="1"/>
          <p:nvPr/>
        </p:nvSpPr>
        <p:spPr>
          <a:xfrm>
            <a:off x="3472328" y="3061984"/>
            <a:ext cx="33341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effectLst/>
                <a:latin typeface="Helvetica" pitchFamily="2" charset="0"/>
              </a:rPr>
              <a:t>2. </a:t>
            </a:r>
            <a:r>
              <a:rPr lang="fr-FR" i="1" dirty="0">
                <a:solidFill>
                  <a:srgbClr val="86BF42"/>
                </a:solidFill>
                <a:effectLst/>
                <a:latin typeface="Helvetica" pitchFamily="2" charset="0"/>
              </a:rPr>
              <a:t>Stage 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the changes </a:t>
            </a:r>
          </a:p>
          <a:p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(i.e.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specify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which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changes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should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be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stored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)</a:t>
            </a:r>
            <a:endParaRPr lang="fr-FR" dirty="0">
              <a:solidFill>
                <a:srgbClr val="333333"/>
              </a:solidFill>
              <a:effectLst/>
              <a:latin typeface="Helvetica" pitchFamily="2" charset="0"/>
            </a:endParaRP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13E91C7B-8657-11EB-E621-BD33A4D31B2A}"/>
              </a:ext>
            </a:extLst>
          </p:cNvPr>
          <p:cNvSpPr txBox="1"/>
          <p:nvPr/>
        </p:nvSpPr>
        <p:spPr>
          <a:xfrm>
            <a:off x="8074882" y="3037015"/>
            <a:ext cx="25327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effectLst/>
                <a:latin typeface="Helvetica" pitchFamily="2" charset="0"/>
              </a:rPr>
              <a:t>3. </a:t>
            </a:r>
            <a:r>
              <a:rPr lang="fr-FR" i="1" dirty="0">
                <a:solidFill>
                  <a:srgbClr val="86BF42"/>
                </a:solidFill>
                <a:effectLst/>
                <a:latin typeface="Helvetica" pitchFamily="2" charset="0"/>
              </a:rPr>
              <a:t>Commit 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the changes </a:t>
            </a:r>
          </a:p>
          <a:p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(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storing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them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in the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repository's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 </a:t>
            </a:r>
            <a:r>
              <a:rPr lang="fr-FR" i="1" dirty="0" err="1">
                <a:solidFill>
                  <a:srgbClr val="333333"/>
                </a:solidFill>
                <a:effectLst/>
                <a:latin typeface="Helvetica" pitchFamily="2" charset="0"/>
              </a:rPr>
              <a:t>history</a:t>
            </a:r>
            <a:r>
              <a:rPr lang="fr-FR" i="1" dirty="0">
                <a:solidFill>
                  <a:srgbClr val="333333"/>
                </a:solidFill>
                <a:effectLst/>
                <a:latin typeface="Helvetica" pitchFamily="2" charset="0"/>
              </a:rPr>
              <a:t>)</a:t>
            </a:r>
            <a:endParaRPr lang="fr-FR" dirty="0">
              <a:solidFill>
                <a:srgbClr val="333333"/>
              </a:solidFill>
              <a:effectLst/>
              <a:latin typeface="Helvetica" pitchFamily="2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750FEB6-B991-0C3A-2C3C-4647BD4945F3}"/>
              </a:ext>
            </a:extLst>
          </p:cNvPr>
          <p:cNvSpPr/>
          <p:nvPr/>
        </p:nvSpPr>
        <p:spPr>
          <a:xfrm>
            <a:off x="286639" y="1245066"/>
            <a:ext cx="724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2E0DF26-6B34-47FE-AF68-F45E3279CD16}"/>
              </a:ext>
            </a:extLst>
          </p:cNvPr>
          <p:cNvSpPr/>
          <p:nvPr/>
        </p:nvSpPr>
        <p:spPr>
          <a:xfrm>
            <a:off x="379942" y="4476074"/>
            <a:ext cx="668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</a:t>
            </a:r>
          </a:p>
        </p:txBody>
      </p:sp>
      <p:sp>
        <p:nvSpPr>
          <p:cNvPr id="77" name="Arc 76">
            <a:extLst>
              <a:ext uri="{FF2B5EF4-FFF2-40B4-BE49-F238E27FC236}">
                <a16:creationId xmlns:a16="http://schemas.microsoft.com/office/drawing/2014/main" id="{4400F1D0-2DC2-91FE-0585-4642474E23F7}"/>
              </a:ext>
            </a:extLst>
          </p:cNvPr>
          <p:cNvSpPr/>
          <p:nvPr/>
        </p:nvSpPr>
        <p:spPr>
          <a:xfrm rot="17464620" flipH="1">
            <a:off x="-203834" y="2287993"/>
            <a:ext cx="2605786" cy="1988281"/>
          </a:xfrm>
          <a:prstGeom prst="arc">
            <a:avLst>
              <a:gd name="adj1" fmla="val 13201972"/>
              <a:gd name="adj2" fmla="val 21370903"/>
            </a:avLst>
          </a:prstGeom>
          <a:ln w="38100"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8" name="Image 77">
            <a:extLst>
              <a:ext uri="{FF2B5EF4-FFF2-40B4-BE49-F238E27FC236}">
                <a16:creationId xmlns:a16="http://schemas.microsoft.com/office/drawing/2014/main" id="{C487401B-969B-B66A-503B-27ACCB9EC3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3528"/>
          <a:stretch/>
        </p:blipFill>
        <p:spPr>
          <a:xfrm>
            <a:off x="8732118" y="4082238"/>
            <a:ext cx="1045151" cy="1513390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A908AD29-CA4F-DA25-EEED-FD127CBC8F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4524" y="4593363"/>
            <a:ext cx="584879" cy="584879"/>
          </a:xfrm>
          <a:prstGeom prst="rect">
            <a:avLst/>
          </a:prstGeom>
        </p:spPr>
      </p:pic>
      <p:pic>
        <p:nvPicPr>
          <p:cNvPr id="80" name="Image 79">
            <a:extLst>
              <a:ext uri="{FF2B5EF4-FFF2-40B4-BE49-F238E27FC236}">
                <a16:creationId xmlns:a16="http://schemas.microsoft.com/office/drawing/2014/main" id="{84245F37-CE65-E98A-1E0E-BC021078E6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3528"/>
          <a:stretch/>
        </p:blipFill>
        <p:spPr>
          <a:xfrm>
            <a:off x="8673578" y="1262372"/>
            <a:ext cx="1045151" cy="1513390"/>
          </a:xfrm>
          <a:prstGeom prst="rect">
            <a:avLst/>
          </a:prstGeom>
        </p:spPr>
      </p:pic>
      <p:pic>
        <p:nvPicPr>
          <p:cNvPr id="81" name="Image 80">
            <a:extLst>
              <a:ext uri="{FF2B5EF4-FFF2-40B4-BE49-F238E27FC236}">
                <a16:creationId xmlns:a16="http://schemas.microsoft.com/office/drawing/2014/main" id="{9DE2F33F-7322-0212-18BA-A568C04E3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2915" y="1808127"/>
            <a:ext cx="490211" cy="490211"/>
          </a:xfrm>
          <a:prstGeom prst="rect">
            <a:avLst/>
          </a:prstGeom>
        </p:spPr>
      </p:pic>
      <p:pic>
        <p:nvPicPr>
          <p:cNvPr id="83" name="Image 82">
            <a:extLst>
              <a:ext uri="{FF2B5EF4-FFF2-40B4-BE49-F238E27FC236}">
                <a16:creationId xmlns:a16="http://schemas.microsoft.com/office/drawing/2014/main" id="{4915A501-B627-3192-DB28-BB76E8953E1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6351" t="29949" r="9394" b="12475"/>
          <a:stretch/>
        </p:blipFill>
        <p:spPr>
          <a:xfrm>
            <a:off x="5667252" y="3800447"/>
            <a:ext cx="2462645" cy="1909481"/>
          </a:xfrm>
          <a:prstGeom prst="rect">
            <a:avLst/>
          </a:prstGeom>
          <a:ln>
            <a:noFill/>
          </a:ln>
        </p:spPr>
      </p:pic>
      <p:pic>
        <p:nvPicPr>
          <p:cNvPr id="84" name="Image 83">
            <a:extLst>
              <a:ext uri="{FF2B5EF4-FFF2-40B4-BE49-F238E27FC236}">
                <a16:creationId xmlns:a16="http://schemas.microsoft.com/office/drawing/2014/main" id="{D31AC048-0399-7CDC-AEC1-6E63EBB0DA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73015" y="5357932"/>
            <a:ext cx="538577" cy="22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76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The essence of version control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CE074B-64A8-31A2-5763-008FC551FD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373B7B-DC11-CBBA-F869-576BECBAFC32}"/>
              </a:ext>
            </a:extLst>
          </p:cNvPr>
          <p:cNvSpPr txBox="1"/>
          <p:nvPr/>
        </p:nvSpPr>
        <p:spPr>
          <a:xfrm>
            <a:off x="1081485" y="444500"/>
            <a:ext cx="898484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 Implements </a:t>
            </a:r>
            <a:r>
              <a:rPr lang="en-US" sz="2000" b="1" i="0" u="none" strike="noStrike" dirty="0">
                <a:solidFill>
                  <a:schemeClr val="accent2"/>
                </a:solidFill>
                <a:effectLst/>
              </a:rPr>
              <a:t>branching</a:t>
            </a:r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:</a:t>
            </a:r>
          </a:p>
          <a:p>
            <a:pPr lvl="1" algn="l"/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- You can work on several feature branches and switch between them</a:t>
            </a:r>
          </a:p>
          <a:p>
            <a:pPr lvl="1" algn="l"/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- Different people can work on the same code/project without interfering</a:t>
            </a:r>
          </a:p>
          <a:p>
            <a:pPr lvl="1" algn="l"/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- You can experiment with an idea and discard it if it turns out to be a bad idea</a:t>
            </a:r>
          </a:p>
          <a:p>
            <a:pPr lvl="1" algn="l"/>
            <a:endParaRPr lang="en-US" sz="2000" b="0" i="0" u="none" strike="noStrike" dirty="0">
              <a:solidFill>
                <a:srgbClr val="242424"/>
              </a:solidFill>
              <a:effectLst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39760FA-3B7B-DF5D-EF97-58C84A3F6FED}"/>
              </a:ext>
            </a:extLst>
          </p:cNvPr>
          <p:cNvSpPr txBox="1"/>
          <p:nvPr/>
        </p:nvSpPr>
        <p:spPr>
          <a:xfrm>
            <a:off x="1081485" y="5212920"/>
            <a:ext cx="77203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 Implements </a:t>
            </a:r>
            <a:r>
              <a:rPr lang="en-US" sz="2000" b="1" i="0" u="none" strike="noStrike" dirty="0">
                <a:solidFill>
                  <a:schemeClr val="accent2"/>
                </a:solidFill>
                <a:effectLst/>
              </a:rPr>
              <a:t>merging</a:t>
            </a:r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:</a:t>
            </a:r>
          </a:p>
          <a:p>
            <a:pPr lvl="1" algn="l"/>
            <a:r>
              <a:rPr lang="en-US" sz="2000" dirty="0">
                <a:solidFill>
                  <a:srgbClr val="242424"/>
                </a:solidFill>
              </a:rPr>
              <a:t>- </a:t>
            </a:r>
            <a:r>
              <a:rPr lang="en-US" sz="2000" b="0" i="0" u="none" strike="noStrike" dirty="0">
                <a:solidFill>
                  <a:srgbClr val="242424"/>
                </a:solidFill>
                <a:effectLst/>
              </a:rPr>
              <a:t>Person A and B’s simultaneous work can be easily combined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203B8F-721B-9F00-3879-9CEE490A4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43" y="1903149"/>
            <a:ext cx="7772400" cy="32073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1497A86-E633-07FC-CB1A-DC8ECE267E38}"/>
              </a:ext>
            </a:extLst>
          </p:cNvPr>
          <p:cNvSpPr/>
          <p:nvPr/>
        </p:nvSpPr>
        <p:spPr>
          <a:xfrm>
            <a:off x="959813" y="2381789"/>
            <a:ext cx="305006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0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Branching</a:t>
            </a:r>
            <a:endParaRPr lang="fr-FR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C71387-0850-A761-1A5E-92B39031604B}"/>
              </a:ext>
            </a:extLst>
          </p:cNvPr>
          <p:cNvSpPr/>
          <p:nvPr/>
        </p:nvSpPr>
        <p:spPr>
          <a:xfrm>
            <a:off x="5175960" y="4383412"/>
            <a:ext cx="305006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0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merging</a:t>
            </a:r>
            <a:endParaRPr lang="fr-FR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279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The essence of version control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CE074B-64A8-31A2-5763-008FC551FD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66F21E5-6823-E4B4-71E9-9C4DC358BAA2}"/>
              </a:ext>
            </a:extLst>
          </p:cNvPr>
          <p:cNvSpPr txBox="1"/>
          <p:nvPr/>
        </p:nvSpPr>
        <p:spPr>
          <a:xfrm>
            <a:off x="1335641" y="607049"/>
            <a:ext cx="82604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 err="1">
                <a:solidFill>
                  <a:schemeClr val="accent2"/>
                </a:solidFill>
                <a:effectLst/>
              </a:rPr>
              <a:t>Roll-back</a:t>
            </a:r>
            <a:r>
              <a:rPr lang="fr-FR" sz="1800" b="1" dirty="0">
                <a:solidFill>
                  <a:schemeClr val="accent2"/>
                </a:solidFill>
                <a:effectLst/>
              </a:rPr>
              <a:t> </a:t>
            </a:r>
            <a:r>
              <a:rPr lang="fr-FR" sz="1800" b="1" dirty="0" err="1">
                <a:solidFill>
                  <a:schemeClr val="accent2"/>
                </a:solidFill>
                <a:effectLst/>
              </a:rPr>
              <a:t>functionality</a:t>
            </a:r>
            <a:endParaRPr lang="fr-FR" sz="1800" b="1" dirty="0">
              <a:solidFill>
                <a:schemeClr val="accent2"/>
              </a:solidFill>
              <a:effectLst/>
            </a:endParaRPr>
          </a:p>
          <a:p>
            <a:endParaRPr lang="fr-FR" sz="1800" b="1" dirty="0">
              <a:effectLst/>
            </a:endParaRPr>
          </a:p>
          <a:p>
            <a:r>
              <a:rPr lang="fr-FR" sz="1800" dirty="0" err="1">
                <a:effectLst/>
              </a:rPr>
              <a:t>Mistakes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happen</a:t>
            </a:r>
            <a:r>
              <a:rPr lang="fr-FR" sz="1800" dirty="0">
                <a:effectLst/>
              </a:rPr>
              <a:t> - </a:t>
            </a:r>
            <a:r>
              <a:rPr lang="fr-FR" sz="1800" dirty="0" err="1">
                <a:effectLst/>
              </a:rPr>
              <a:t>without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recorded</a:t>
            </a:r>
            <a:r>
              <a:rPr lang="fr-FR" sz="1800" dirty="0">
                <a:effectLst/>
              </a:rPr>
              <a:t> snapshots </a:t>
            </a:r>
            <a:r>
              <a:rPr lang="fr-FR" sz="1800" dirty="0" err="1">
                <a:effectLst/>
              </a:rPr>
              <a:t>you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cannot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easily</a:t>
            </a:r>
            <a:r>
              <a:rPr lang="fr-FR" sz="1800" dirty="0">
                <a:effectLst/>
              </a:rPr>
              <a:t> undo </a:t>
            </a:r>
            <a:r>
              <a:rPr lang="fr-FR" sz="1800" dirty="0" err="1">
                <a:effectLst/>
              </a:rPr>
              <a:t>mistakes</a:t>
            </a:r>
            <a:r>
              <a:rPr lang="fr-FR" sz="1800" dirty="0">
                <a:effectLst/>
              </a:rPr>
              <a:t> and </a:t>
            </a:r>
            <a:r>
              <a:rPr lang="fr-FR" sz="1800" b="1" dirty="0">
                <a:effectLst/>
              </a:rPr>
              <a:t>go back to a </a:t>
            </a:r>
            <a:r>
              <a:rPr lang="fr-FR" sz="1800" b="1" dirty="0" err="1">
                <a:effectLst/>
              </a:rPr>
              <a:t>working</a:t>
            </a:r>
            <a:r>
              <a:rPr lang="fr-FR" sz="1800" b="1" dirty="0">
                <a:effectLst/>
              </a:rPr>
              <a:t> version</a:t>
            </a:r>
            <a:r>
              <a:rPr lang="fr-FR" sz="1800" dirty="0">
                <a:effectLst/>
              </a:rPr>
              <a:t>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0BDEA03-D305-0AD0-BA5A-AED9B368D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9" y="2643679"/>
            <a:ext cx="5001782" cy="1732110"/>
          </a:xfrm>
          <a:prstGeom prst="rect">
            <a:avLst/>
          </a:prstGeom>
        </p:spPr>
      </p:pic>
      <p:sp>
        <p:nvSpPr>
          <p:cNvPr id="23" name="Arc 22">
            <a:extLst>
              <a:ext uri="{FF2B5EF4-FFF2-40B4-BE49-F238E27FC236}">
                <a16:creationId xmlns:a16="http://schemas.microsoft.com/office/drawing/2014/main" id="{62AC2E5B-7820-8266-0217-452ED81B80FF}"/>
              </a:ext>
            </a:extLst>
          </p:cNvPr>
          <p:cNvSpPr/>
          <p:nvPr/>
        </p:nvSpPr>
        <p:spPr>
          <a:xfrm rot="7968093">
            <a:off x="2167064" y="1520786"/>
            <a:ext cx="3144819" cy="2886710"/>
          </a:xfrm>
          <a:prstGeom prst="arc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63E85A4-5B01-3A1C-6EA9-248D468611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59"/>
          <a:stretch/>
        </p:blipFill>
        <p:spPr>
          <a:xfrm>
            <a:off x="6373318" y="2659825"/>
            <a:ext cx="3033132" cy="1732110"/>
          </a:xfrm>
          <a:prstGeom prst="rect">
            <a:avLst/>
          </a:prstGeom>
        </p:spPr>
      </p:pic>
      <p:sp>
        <p:nvSpPr>
          <p:cNvPr id="25" name="Flèche vers le bas 24">
            <a:extLst>
              <a:ext uri="{FF2B5EF4-FFF2-40B4-BE49-F238E27FC236}">
                <a16:creationId xmlns:a16="http://schemas.microsoft.com/office/drawing/2014/main" id="{0B999A6C-0C08-32AC-63A9-4CF5ACA0DF33}"/>
              </a:ext>
            </a:extLst>
          </p:cNvPr>
          <p:cNvSpPr/>
          <p:nvPr/>
        </p:nvSpPr>
        <p:spPr>
          <a:xfrm rot="16200000">
            <a:off x="5604719" y="3078711"/>
            <a:ext cx="524305" cy="952328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8CBFB84E-F468-C94D-3F4F-527148A1A4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38"/>
          <a:stretch/>
        </p:blipFill>
        <p:spPr>
          <a:xfrm>
            <a:off x="9809900" y="1476502"/>
            <a:ext cx="2164744" cy="1816221"/>
          </a:xfrm>
          <a:prstGeom prst="rect">
            <a:avLst/>
          </a:prstGeom>
        </p:spPr>
      </p:pic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480BFFEC-3E57-D1ED-E169-B74CC529D6DC}"/>
              </a:ext>
            </a:extLst>
          </p:cNvPr>
          <p:cNvCxnSpPr>
            <a:cxnSpLocks/>
          </p:cNvCxnSpPr>
          <p:nvPr/>
        </p:nvCxnSpPr>
        <p:spPr>
          <a:xfrm flipV="1">
            <a:off x="9386466" y="2966579"/>
            <a:ext cx="561753" cy="455277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3D1D51B8-12CE-CE4E-42CF-60219BD52CC3}"/>
              </a:ext>
            </a:extLst>
          </p:cNvPr>
          <p:cNvCxnSpPr>
            <a:cxnSpLocks/>
          </p:cNvCxnSpPr>
          <p:nvPr/>
        </p:nvCxnSpPr>
        <p:spPr>
          <a:xfrm>
            <a:off x="9386466" y="3657631"/>
            <a:ext cx="710829" cy="0"/>
          </a:xfrm>
          <a:prstGeom prst="line">
            <a:avLst/>
          </a:prstGeom>
          <a:ln w="38100">
            <a:prstDash val="sys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8BAC747A-D6BB-3637-2D5A-10E0EE3D111A}"/>
              </a:ext>
            </a:extLst>
          </p:cNvPr>
          <p:cNvSpPr txBox="1"/>
          <p:nvPr/>
        </p:nvSpPr>
        <p:spPr>
          <a:xfrm>
            <a:off x="423824" y="4782978"/>
            <a:ext cx="38239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dirty="0" err="1">
                <a:effectLst/>
              </a:rPr>
              <a:t>What</a:t>
            </a:r>
            <a:r>
              <a:rPr lang="fr-FR" sz="1600" i="1" dirty="0">
                <a:effectLst/>
              </a:rPr>
              <a:t> has been </a:t>
            </a:r>
            <a:r>
              <a:rPr lang="fr-FR" sz="1600" i="1" dirty="0" err="1">
                <a:effectLst/>
              </a:rPr>
              <a:t>commited</a:t>
            </a:r>
            <a:r>
              <a:rPr lang="fr-FR" sz="1600" i="1" dirty="0">
                <a:effectLst/>
              </a:rPr>
              <a:t> at </a:t>
            </a:r>
            <a:r>
              <a:rPr lang="fr-FR" sz="1600" i="1" dirty="0" err="1">
                <a:effectLst/>
              </a:rPr>
              <a:t>each</a:t>
            </a:r>
            <a:r>
              <a:rPr lang="fr-FR" sz="1600" i="1" dirty="0">
                <a:effectLst/>
              </a:rPr>
              <a:t> </a:t>
            </a:r>
            <a:r>
              <a:rPr lang="fr-FR" sz="1600" i="1" dirty="0" err="1">
                <a:effectLst/>
              </a:rPr>
              <a:t>step</a:t>
            </a:r>
            <a:r>
              <a:rPr lang="fr-FR" sz="1600" i="1" dirty="0">
                <a:effectLst/>
              </a:rPr>
              <a:t> </a:t>
            </a:r>
            <a:r>
              <a:rPr lang="fr-FR" sz="1600" i="1" dirty="0" err="1">
                <a:effectLst/>
              </a:rPr>
              <a:t>here</a:t>
            </a:r>
            <a:r>
              <a:rPr lang="fr-FR" sz="1600" i="1" dirty="0">
                <a:effectLst/>
              </a:rPr>
              <a:t>?</a:t>
            </a:r>
            <a:endParaRPr lang="fr-FR" sz="1600" i="1" dirty="0"/>
          </a:p>
        </p:txBody>
      </p:sp>
    </p:spTree>
    <p:extLst>
      <p:ext uri="{BB962C8B-B14F-4D97-AF65-F5344CB8AC3E}">
        <p14:creationId xmlns:p14="http://schemas.microsoft.com/office/powerpoint/2010/main" val="3360155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The essence of version control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CE074B-64A8-31A2-5763-008FC551FD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66F21E5-6823-E4B4-71E9-9C4DC358BAA2}"/>
              </a:ext>
            </a:extLst>
          </p:cNvPr>
          <p:cNvSpPr txBox="1"/>
          <p:nvPr/>
        </p:nvSpPr>
        <p:spPr>
          <a:xfrm>
            <a:off x="1335641" y="607049"/>
            <a:ext cx="82604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>
                <a:solidFill>
                  <a:schemeClr val="accent2"/>
                </a:solidFill>
                <a:effectLst/>
              </a:rPr>
              <a:t>Cherry picking</a:t>
            </a:r>
          </a:p>
          <a:p>
            <a:endParaRPr lang="fr-FR" sz="1800" b="1" dirty="0">
              <a:effectLst/>
            </a:endParaRPr>
          </a:p>
          <a:p>
            <a:r>
              <a:rPr lang="fr-FR" sz="1800" dirty="0" err="1">
                <a:effectLst/>
              </a:rPr>
              <a:t>Mistakes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happen</a:t>
            </a:r>
            <a:r>
              <a:rPr lang="fr-FR" sz="1800" dirty="0">
                <a:effectLst/>
              </a:rPr>
              <a:t> - </a:t>
            </a:r>
            <a:r>
              <a:rPr lang="fr-FR" sz="1800" dirty="0" err="1">
                <a:effectLst/>
              </a:rPr>
              <a:t>without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recorded</a:t>
            </a:r>
            <a:r>
              <a:rPr lang="fr-FR" sz="1800" dirty="0">
                <a:effectLst/>
              </a:rPr>
              <a:t> snapshots </a:t>
            </a:r>
            <a:r>
              <a:rPr lang="fr-FR" sz="1800" dirty="0" err="1">
                <a:effectLst/>
              </a:rPr>
              <a:t>you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cannot</a:t>
            </a:r>
            <a:r>
              <a:rPr lang="fr-FR" sz="1800" dirty="0">
                <a:effectLst/>
              </a:rPr>
              <a:t> </a:t>
            </a:r>
            <a:r>
              <a:rPr lang="fr-FR" sz="1800" dirty="0" err="1">
                <a:effectLst/>
              </a:rPr>
              <a:t>easily</a:t>
            </a:r>
            <a:r>
              <a:rPr lang="fr-FR" sz="1800" dirty="0">
                <a:effectLst/>
              </a:rPr>
              <a:t> undo </a:t>
            </a:r>
            <a:r>
              <a:rPr lang="fr-FR" sz="1800" dirty="0" err="1">
                <a:effectLst/>
              </a:rPr>
              <a:t>mistakes</a:t>
            </a:r>
            <a:r>
              <a:rPr lang="fr-FR" sz="1800" dirty="0">
                <a:effectLst/>
              </a:rPr>
              <a:t> and </a:t>
            </a:r>
            <a:r>
              <a:rPr lang="fr-FR" sz="1800" b="1" dirty="0">
                <a:effectLst/>
              </a:rPr>
              <a:t>go back to a </a:t>
            </a:r>
            <a:r>
              <a:rPr lang="fr-FR" sz="1800" b="1" dirty="0" err="1">
                <a:effectLst/>
              </a:rPr>
              <a:t>working</a:t>
            </a:r>
            <a:r>
              <a:rPr lang="fr-FR" sz="1800" b="1" dirty="0">
                <a:effectLst/>
              </a:rPr>
              <a:t> version</a:t>
            </a:r>
            <a:r>
              <a:rPr lang="fr-FR" sz="1800" dirty="0">
                <a:effectLst/>
              </a:rPr>
              <a:t>.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63E85A4-5B01-3A1C-6EA9-248D468611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59"/>
          <a:stretch/>
        </p:blipFill>
        <p:spPr>
          <a:xfrm>
            <a:off x="115850" y="3429000"/>
            <a:ext cx="4632051" cy="264519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8CBFB84E-F468-C94D-3F4F-527148A1A4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38"/>
          <a:stretch/>
        </p:blipFill>
        <p:spPr>
          <a:xfrm>
            <a:off x="5651450" y="915266"/>
            <a:ext cx="3305891" cy="2773644"/>
          </a:xfrm>
          <a:prstGeom prst="rect">
            <a:avLst/>
          </a:prstGeom>
        </p:spPr>
      </p:pic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480BFFEC-3E57-D1ED-E169-B74CC529D6DC}"/>
              </a:ext>
            </a:extLst>
          </p:cNvPr>
          <p:cNvCxnSpPr>
            <a:cxnSpLocks/>
          </p:cNvCxnSpPr>
          <p:nvPr/>
        </p:nvCxnSpPr>
        <p:spPr>
          <a:xfrm flipV="1">
            <a:off x="4728919" y="3150938"/>
            <a:ext cx="1238436" cy="884453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3D1D51B8-12CE-CE4E-42CF-60219BD52CC3}"/>
              </a:ext>
            </a:extLst>
          </p:cNvPr>
          <p:cNvCxnSpPr>
            <a:cxnSpLocks/>
          </p:cNvCxnSpPr>
          <p:nvPr/>
        </p:nvCxnSpPr>
        <p:spPr>
          <a:xfrm>
            <a:off x="4747901" y="4881836"/>
            <a:ext cx="1085543" cy="0"/>
          </a:xfrm>
          <a:prstGeom prst="line">
            <a:avLst/>
          </a:prstGeom>
          <a:ln w="38100">
            <a:prstDash val="sys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7AF58471-DBDF-1522-797F-A5BD23C087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91"/>
          <a:stretch/>
        </p:blipFill>
        <p:spPr>
          <a:xfrm>
            <a:off x="5651450" y="3538276"/>
            <a:ext cx="3305891" cy="2775972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B2D86A6-A34D-8ACC-A59D-75F9A8A60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93971">
            <a:off x="5963061" y="2199611"/>
            <a:ext cx="766621" cy="766621"/>
          </a:xfrm>
          <a:prstGeom prst="rect">
            <a:avLst/>
          </a:prstGeom>
        </p:spPr>
      </p:pic>
      <p:sp>
        <p:nvSpPr>
          <p:cNvPr id="22" name="Arc 21">
            <a:extLst>
              <a:ext uri="{FF2B5EF4-FFF2-40B4-BE49-F238E27FC236}">
                <a16:creationId xmlns:a16="http://schemas.microsoft.com/office/drawing/2014/main" id="{D1D228F9-3D32-0414-8CFC-4898A5C2C68D}"/>
              </a:ext>
            </a:extLst>
          </p:cNvPr>
          <p:cNvSpPr/>
          <p:nvPr/>
        </p:nvSpPr>
        <p:spPr>
          <a:xfrm rot="1041785">
            <a:off x="5627161" y="3098936"/>
            <a:ext cx="2286834" cy="1430245"/>
          </a:xfrm>
          <a:prstGeom prst="arc">
            <a:avLst>
              <a:gd name="adj1" fmla="val 16200000"/>
              <a:gd name="adj2" fmla="val 21370903"/>
            </a:avLst>
          </a:prstGeom>
          <a:ln w="28575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1E419600-CB93-B25E-F0E1-D8DBD98B5C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5858" y="3429000"/>
            <a:ext cx="368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20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ACF6B8-1233-66F8-C893-8931EEBD31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typically</a:t>
            </a:r>
            <a:r>
              <a:rPr lang="fr-FR" dirty="0"/>
              <a:t> like to snapshot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353EEC4-F435-4DD2-E887-C72841873DF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AAC69FE-33D6-1083-059A-858D45C8352B}"/>
              </a:ext>
            </a:extLst>
          </p:cNvPr>
          <p:cNvSpPr txBox="1"/>
          <p:nvPr/>
        </p:nvSpPr>
        <p:spPr>
          <a:xfrm>
            <a:off x="1822048" y="1087919"/>
            <a:ext cx="884595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Software</a:t>
            </a:r>
            <a:r>
              <a:rPr lang="fr-FR" sz="2000" dirty="0">
                <a:solidFill>
                  <a:srgbClr val="242424"/>
                </a:solidFill>
              </a:rPr>
              <a:t> (</a:t>
            </a:r>
            <a:r>
              <a:rPr lang="fr-FR" sz="2000" dirty="0" err="1">
                <a:solidFill>
                  <a:srgbClr val="242424"/>
                </a:solidFill>
              </a:rPr>
              <a:t>this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is</a:t>
            </a:r>
            <a:r>
              <a:rPr lang="fr-FR" sz="2000" dirty="0">
                <a:solidFill>
                  <a:srgbClr val="242424"/>
                </a:solidFill>
              </a:rPr>
              <a:t> how </a:t>
            </a:r>
            <a:r>
              <a:rPr lang="fr-FR" sz="2000" dirty="0" err="1">
                <a:solidFill>
                  <a:srgbClr val="242424"/>
                </a:solidFill>
              </a:rPr>
              <a:t>it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started</a:t>
            </a:r>
            <a:r>
              <a:rPr lang="fr-FR" sz="2000" dirty="0">
                <a:solidFill>
                  <a:srgbClr val="242424"/>
                </a:solidFill>
              </a:rPr>
              <a:t> but Git/GitHub can </a:t>
            </a:r>
            <a:r>
              <a:rPr lang="fr-FR" sz="2000" dirty="0" err="1">
                <a:solidFill>
                  <a:srgbClr val="242424"/>
                </a:solidFill>
              </a:rPr>
              <a:t>track</a:t>
            </a:r>
            <a:r>
              <a:rPr lang="fr-FR" sz="2000" dirty="0">
                <a:solidFill>
                  <a:srgbClr val="242424"/>
                </a:solidFill>
              </a:rPr>
              <a:t> a lot more)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Scripts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Documents</a:t>
            </a:r>
            <a:r>
              <a:rPr lang="fr-FR" sz="2000" dirty="0">
                <a:solidFill>
                  <a:srgbClr val="242424"/>
                </a:solidFill>
              </a:rPr>
              <a:t> (plain </a:t>
            </a:r>
            <a:r>
              <a:rPr lang="fr-FR" sz="2000" dirty="0" err="1">
                <a:solidFill>
                  <a:srgbClr val="242424"/>
                </a:solidFill>
              </a:rPr>
              <a:t>text</a:t>
            </a:r>
            <a:r>
              <a:rPr lang="fr-FR" sz="2000" dirty="0">
                <a:solidFill>
                  <a:srgbClr val="242424"/>
                </a:solidFill>
              </a:rPr>
              <a:t> files </a:t>
            </a:r>
            <a:r>
              <a:rPr lang="fr-FR" sz="2000" dirty="0" err="1">
                <a:solidFill>
                  <a:srgbClr val="242424"/>
                </a:solidFill>
              </a:rPr>
              <a:t>much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better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suitable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than</a:t>
            </a:r>
            <a:r>
              <a:rPr lang="fr-FR" sz="2000" dirty="0">
                <a:solidFill>
                  <a:srgbClr val="242424"/>
                </a:solidFill>
              </a:rPr>
              <a:t> Word documents)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chemeClr val="accent2"/>
                </a:solidFill>
              </a:rPr>
              <a:t>Manuscripts</a:t>
            </a:r>
            <a:r>
              <a:rPr lang="fr-FR" sz="2000" dirty="0">
                <a:solidFill>
                  <a:srgbClr val="242424"/>
                </a:solidFill>
              </a:rPr>
              <a:t> (Git </a:t>
            </a:r>
            <a:r>
              <a:rPr lang="fr-FR" sz="2000" dirty="0" err="1">
                <a:solidFill>
                  <a:srgbClr val="242424"/>
                </a:solidFill>
              </a:rPr>
              <a:t>is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great</a:t>
            </a:r>
            <a:r>
              <a:rPr lang="fr-FR" sz="2000" dirty="0">
                <a:solidFill>
                  <a:srgbClr val="242424"/>
                </a:solidFill>
              </a:rPr>
              <a:t> for </a:t>
            </a:r>
            <a:r>
              <a:rPr lang="fr-FR" sz="2000" dirty="0" err="1">
                <a:solidFill>
                  <a:srgbClr val="242424"/>
                </a:solidFill>
              </a:rPr>
              <a:t>collaborating</a:t>
            </a:r>
            <a:r>
              <a:rPr lang="fr-FR" sz="2000" dirty="0">
                <a:solidFill>
                  <a:srgbClr val="242424"/>
                </a:solidFill>
              </a:rPr>
              <a:t>/sharing </a:t>
            </a:r>
            <a:r>
              <a:rPr lang="fr-FR" sz="2000" dirty="0" err="1">
                <a:solidFill>
                  <a:srgbClr val="242424"/>
                </a:solidFill>
              </a:rPr>
              <a:t>LaTeX</a:t>
            </a:r>
            <a:r>
              <a:rPr lang="fr-FR" sz="2000" dirty="0">
                <a:solidFill>
                  <a:srgbClr val="242424"/>
                </a:solidFill>
              </a:rPr>
              <a:t> or Quarto </a:t>
            </a:r>
            <a:r>
              <a:rPr lang="fr-FR" sz="2000" dirty="0" err="1">
                <a:solidFill>
                  <a:srgbClr val="242424"/>
                </a:solidFill>
              </a:rPr>
              <a:t>manuscripts</a:t>
            </a:r>
            <a:r>
              <a:rPr lang="fr-FR" sz="2000" dirty="0">
                <a:solidFill>
                  <a:srgbClr val="242424"/>
                </a:solidFill>
              </a:rPr>
              <a:t>)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Configuration files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chemeClr val="accent2"/>
                </a:solidFill>
              </a:rPr>
              <a:t>Website</a:t>
            </a:r>
            <a:r>
              <a:rPr lang="fr-FR" sz="2000" dirty="0">
                <a:solidFill>
                  <a:schemeClr val="accent2"/>
                </a:solidFill>
              </a:rPr>
              <a:t> sources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Data</a:t>
            </a:r>
            <a:r>
              <a:rPr lang="fr-FR" sz="2000" dirty="0">
                <a:solidFill>
                  <a:srgbClr val="242424"/>
                </a:solidFill>
              </a:rPr>
              <a:t> (/!\ </a:t>
            </a:r>
            <a:r>
              <a:rPr lang="fr-FR" sz="2000" dirty="0" err="1">
                <a:solidFill>
                  <a:srgbClr val="242424"/>
                </a:solidFill>
              </a:rPr>
              <a:t>with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huge</a:t>
            </a:r>
            <a:r>
              <a:rPr lang="fr-FR" sz="2000" dirty="0">
                <a:solidFill>
                  <a:srgbClr val="242424"/>
                </a:solidFill>
              </a:rPr>
              <a:t> data)</a:t>
            </a:r>
          </a:p>
        </p:txBody>
      </p:sp>
    </p:spTree>
    <p:extLst>
      <p:ext uri="{BB962C8B-B14F-4D97-AF65-F5344CB8AC3E}">
        <p14:creationId xmlns:p14="http://schemas.microsoft.com/office/powerpoint/2010/main" val="3908008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4E0B140-F07A-CA6C-2EB9-64C3A38D054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/>
              <a:t>Why</a:t>
            </a:r>
            <a:r>
              <a:rPr lang="fr-FR" dirty="0"/>
              <a:t> version control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B325D8E-850C-EE91-BFB3-0F6D0E51C1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05429D7-2619-51D1-2E5A-2274A9F62F69}"/>
              </a:ext>
            </a:extLst>
          </p:cNvPr>
          <p:cNvSpPr txBox="1"/>
          <p:nvPr/>
        </p:nvSpPr>
        <p:spPr>
          <a:xfrm>
            <a:off x="1785257" y="2037144"/>
            <a:ext cx="888274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000" b="1" dirty="0" err="1">
                <a:solidFill>
                  <a:schemeClr val="accent2"/>
                </a:solidFill>
              </a:rPr>
              <a:t>Reproducibility</a:t>
            </a:r>
            <a:r>
              <a:rPr lang="fr-FR" sz="2000" dirty="0">
                <a:solidFill>
                  <a:srgbClr val="9B59B6"/>
                </a:solidFill>
              </a:rPr>
              <a:t> </a:t>
            </a:r>
          </a:p>
          <a:p>
            <a:pPr algn="l"/>
            <a:endParaRPr lang="fr-FR" sz="2000" b="1" dirty="0">
              <a:solidFill>
                <a:srgbClr val="242424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How do </a:t>
            </a:r>
            <a:r>
              <a:rPr lang="fr-FR" sz="2000" dirty="0" err="1">
                <a:solidFill>
                  <a:srgbClr val="242424"/>
                </a:solidFill>
              </a:rPr>
              <a:t>you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indicate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which</a:t>
            </a:r>
            <a:r>
              <a:rPr lang="fr-FR" sz="2000" dirty="0">
                <a:solidFill>
                  <a:srgbClr val="242424"/>
                </a:solidFill>
              </a:rPr>
              <a:t> version of </a:t>
            </a:r>
            <a:r>
              <a:rPr lang="fr-FR" sz="2000" dirty="0" err="1">
                <a:solidFill>
                  <a:srgbClr val="242424"/>
                </a:solidFill>
              </a:rPr>
              <a:t>your</a:t>
            </a:r>
            <a:r>
              <a:rPr lang="fr-FR" sz="2000" dirty="0">
                <a:solidFill>
                  <a:srgbClr val="242424"/>
                </a:solidFill>
              </a:rPr>
              <a:t> code </a:t>
            </a:r>
            <a:r>
              <a:rPr lang="fr-FR" sz="2000" dirty="0" err="1">
                <a:solidFill>
                  <a:srgbClr val="242424"/>
                </a:solidFill>
              </a:rPr>
              <a:t>you</a:t>
            </a:r>
            <a:r>
              <a:rPr lang="fr-FR" sz="2000" dirty="0">
                <a:solidFill>
                  <a:srgbClr val="242424"/>
                </a:solidFill>
              </a:rPr>
              <a:t> have </a:t>
            </a:r>
            <a:r>
              <a:rPr lang="fr-FR" sz="2000" dirty="0" err="1">
                <a:solidFill>
                  <a:srgbClr val="242424"/>
                </a:solidFill>
              </a:rPr>
              <a:t>used</a:t>
            </a:r>
            <a:r>
              <a:rPr lang="fr-FR" sz="2000" dirty="0">
                <a:solidFill>
                  <a:srgbClr val="242424"/>
                </a:solidFill>
              </a:rPr>
              <a:t> in </a:t>
            </a:r>
            <a:r>
              <a:rPr lang="fr-FR" sz="2000" dirty="0" err="1">
                <a:solidFill>
                  <a:srgbClr val="242424"/>
                </a:solidFill>
              </a:rPr>
              <a:t>your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paper</a:t>
            </a:r>
            <a:r>
              <a:rPr lang="fr-FR" sz="2000" dirty="0">
                <a:solidFill>
                  <a:srgbClr val="242424"/>
                </a:solidFill>
              </a:rPr>
              <a:t>?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fr-FR" sz="2000" dirty="0">
              <a:solidFill>
                <a:srgbClr val="242424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When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you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find</a:t>
            </a:r>
            <a:r>
              <a:rPr lang="fr-FR" sz="2000" dirty="0">
                <a:solidFill>
                  <a:srgbClr val="242424"/>
                </a:solidFill>
              </a:rPr>
              <a:t> a bug, how do </a:t>
            </a:r>
            <a:r>
              <a:rPr lang="fr-FR" sz="2000" dirty="0" err="1">
                <a:solidFill>
                  <a:srgbClr val="242424"/>
                </a:solidFill>
              </a:rPr>
              <a:t>you</a:t>
            </a:r>
            <a:r>
              <a:rPr lang="fr-FR" sz="2000" dirty="0">
                <a:solidFill>
                  <a:srgbClr val="242424"/>
                </a:solidFill>
              </a:rPr>
              <a:t> know </a:t>
            </a:r>
            <a:r>
              <a:rPr lang="fr-FR" sz="2000" b="1" dirty="0" err="1">
                <a:solidFill>
                  <a:srgbClr val="242424"/>
                </a:solidFill>
              </a:rPr>
              <a:t>when</a:t>
            </a:r>
            <a:r>
              <a:rPr lang="fr-FR" sz="2000" b="1" dirty="0">
                <a:solidFill>
                  <a:srgbClr val="242424"/>
                </a:solidFill>
              </a:rPr>
              <a:t> </a:t>
            </a:r>
            <a:r>
              <a:rPr lang="fr-FR" sz="2000" b="1" dirty="0" err="1">
                <a:solidFill>
                  <a:srgbClr val="242424"/>
                </a:solidFill>
              </a:rPr>
              <a:t>precisely</a:t>
            </a:r>
            <a:r>
              <a:rPr lang="fr-FR" sz="2000" dirty="0">
                <a:solidFill>
                  <a:srgbClr val="242424"/>
                </a:solidFill>
              </a:rPr>
              <a:t> </a:t>
            </a:r>
            <a:r>
              <a:rPr lang="fr-FR" sz="2000" dirty="0" err="1">
                <a:solidFill>
                  <a:srgbClr val="242424"/>
                </a:solidFill>
              </a:rPr>
              <a:t>this</a:t>
            </a:r>
            <a:r>
              <a:rPr lang="fr-FR" sz="2000" dirty="0">
                <a:solidFill>
                  <a:srgbClr val="242424"/>
                </a:solidFill>
              </a:rPr>
              <a:t> bug </a:t>
            </a:r>
            <a:r>
              <a:rPr lang="fr-FR" sz="2000" dirty="0" err="1">
                <a:solidFill>
                  <a:srgbClr val="242424"/>
                </a:solidFill>
              </a:rPr>
              <a:t>was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introduced</a:t>
            </a:r>
            <a:r>
              <a:rPr lang="fr-FR" sz="2000" dirty="0">
                <a:solidFill>
                  <a:srgbClr val="242424"/>
                </a:solidFill>
              </a:rPr>
              <a:t> (Are </a:t>
            </a:r>
            <a:r>
              <a:rPr lang="fr-FR" sz="2000" dirty="0" err="1">
                <a:solidFill>
                  <a:srgbClr val="242424"/>
                </a:solidFill>
              </a:rPr>
              <a:t>published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results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affected</a:t>
            </a:r>
            <a:r>
              <a:rPr lang="fr-FR" sz="2000" dirty="0">
                <a:solidFill>
                  <a:srgbClr val="242424"/>
                </a:solidFill>
              </a:rPr>
              <a:t>? Do </a:t>
            </a:r>
            <a:r>
              <a:rPr lang="fr-FR" sz="2000" dirty="0" err="1">
                <a:solidFill>
                  <a:srgbClr val="242424"/>
                </a:solidFill>
              </a:rPr>
              <a:t>you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need</a:t>
            </a:r>
            <a:r>
              <a:rPr lang="fr-FR" sz="2000" dirty="0">
                <a:solidFill>
                  <a:srgbClr val="242424"/>
                </a:solidFill>
              </a:rPr>
              <a:t> to </a:t>
            </a:r>
            <a:r>
              <a:rPr lang="fr-FR" sz="2000" dirty="0" err="1">
                <a:solidFill>
                  <a:srgbClr val="242424"/>
                </a:solidFill>
              </a:rPr>
              <a:t>inform</a:t>
            </a:r>
            <a:r>
              <a:rPr lang="fr-FR" sz="2000" dirty="0">
                <a:solidFill>
                  <a:srgbClr val="242424"/>
                </a:solidFill>
              </a:rPr>
              <a:t> </a:t>
            </a:r>
            <a:r>
              <a:rPr lang="fr-FR" sz="2000" dirty="0" err="1">
                <a:solidFill>
                  <a:srgbClr val="242424"/>
                </a:solidFill>
              </a:rPr>
              <a:t>collaborators</a:t>
            </a:r>
            <a:r>
              <a:rPr lang="fr-FR" sz="2000" dirty="0">
                <a:solidFill>
                  <a:srgbClr val="242424"/>
                </a:solidFill>
              </a:rPr>
              <a:t> or </a:t>
            </a:r>
            <a:r>
              <a:rPr lang="fr-FR" sz="2000" dirty="0" err="1">
                <a:solidFill>
                  <a:srgbClr val="242424"/>
                </a:solidFill>
              </a:rPr>
              <a:t>users</a:t>
            </a:r>
            <a:r>
              <a:rPr lang="fr-FR" sz="2000" dirty="0">
                <a:solidFill>
                  <a:srgbClr val="242424"/>
                </a:solidFill>
              </a:rPr>
              <a:t> of </a:t>
            </a:r>
            <a:r>
              <a:rPr lang="fr-FR" sz="2000" dirty="0" err="1">
                <a:solidFill>
                  <a:srgbClr val="242424"/>
                </a:solidFill>
              </a:rPr>
              <a:t>your</a:t>
            </a:r>
            <a:r>
              <a:rPr lang="fr-FR" sz="2000" dirty="0">
                <a:solidFill>
                  <a:srgbClr val="242424"/>
                </a:solidFill>
              </a:rPr>
              <a:t> code?).</a:t>
            </a:r>
          </a:p>
        </p:txBody>
      </p:sp>
    </p:spTree>
    <p:extLst>
      <p:ext uri="{BB962C8B-B14F-4D97-AF65-F5344CB8AC3E}">
        <p14:creationId xmlns:p14="http://schemas.microsoft.com/office/powerpoint/2010/main" val="1895019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4E0B140-F07A-CA6C-2EB9-64C3A38D054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/>
              <a:t>Why</a:t>
            </a:r>
            <a:r>
              <a:rPr lang="fr-FR" dirty="0"/>
              <a:t> version control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3A4DA10-A75C-6D50-5326-495825376EF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05429D7-2619-51D1-2E5A-2274A9F62F69}"/>
              </a:ext>
            </a:extLst>
          </p:cNvPr>
          <p:cNvSpPr txBox="1"/>
          <p:nvPr/>
        </p:nvSpPr>
        <p:spPr>
          <a:xfrm>
            <a:off x="1785258" y="628702"/>
            <a:ext cx="8882743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000" b="1" dirty="0">
                <a:solidFill>
                  <a:schemeClr val="accent2"/>
                </a:solidFill>
              </a:rPr>
              <a:t>Collaboration</a:t>
            </a:r>
          </a:p>
          <a:p>
            <a:pPr algn="l"/>
            <a:endParaRPr lang="fr-FR" sz="2000" b="1" dirty="0">
              <a:solidFill>
                <a:schemeClr val="accent2"/>
              </a:solidFill>
            </a:endParaRPr>
          </a:p>
          <a:p>
            <a:r>
              <a:rPr lang="fr-FR" dirty="0" err="1"/>
              <a:t>With</a:t>
            </a:r>
            <a:r>
              <a:rPr lang="fr-FR" dirty="0"/>
              <a:t> version control, none of </a:t>
            </a:r>
            <a:r>
              <a:rPr lang="fr-FR" dirty="0" err="1"/>
              <a:t>these</a:t>
            </a:r>
            <a:r>
              <a:rPr lang="fr-FR" dirty="0"/>
              <a:t> are </a:t>
            </a:r>
            <a:r>
              <a:rPr lang="fr-FR" dirty="0" err="1"/>
              <a:t>needed</a:t>
            </a:r>
            <a:r>
              <a:rPr lang="fr-FR" dirty="0"/>
              <a:t> </a:t>
            </a:r>
            <a:r>
              <a:rPr lang="fr-FR" dirty="0" err="1"/>
              <a:t>anymore</a:t>
            </a:r>
            <a:r>
              <a:rPr lang="fr-FR" dirty="0"/>
              <a:t> (or have </a:t>
            </a:r>
            <a:r>
              <a:rPr lang="fr-FR" dirty="0" err="1"/>
              <a:t>much</a:t>
            </a:r>
            <a:r>
              <a:rPr lang="fr-FR" dirty="0"/>
              <a:t> </a:t>
            </a:r>
            <a:r>
              <a:rPr lang="fr-FR" dirty="0" err="1"/>
              <a:t>simpler</a:t>
            </a:r>
            <a:r>
              <a:rPr lang="fr-FR" dirty="0"/>
              <a:t> </a:t>
            </a:r>
            <a:r>
              <a:rPr lang="fr-FR" dirty="0" err="1"/>
              <a:t>answers</a:t>
            </a:r>
            <a:r>
              <a:rPr lang="fr-FR" dirty="0"/>
              <a:t>):</a:t>
            </a:r>
          </a:p>
          <a:p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“I </a:t>
            </a:r>
            <a:r>
              <a:rPr lang="fr-FR" sz="2000" i="1" dirty="0" err="1"/>
              <a:t>will</a:t>
            </a:r>
            <a:r>
              <a:rPr lang="fr-FR" sz="2000" i="1" dirty="0"/>
              <a:t> </a:t>
            </a:r>
            <a:r>
              <a:rPr lang="fr-FR" sz="2000" i="1" dirty="0" err="1"/>
              <a:t>just</a:t>
            </a:r>
            <a:r>
              <a:rPr lang="fr-FR" sz="2000" i="1" dirty="0"/>
              <a:t> finish </a:t>
            </a:r>
            <a:r>
              <a:rPr lang="fr-FR" sz="2000" i="1" dirty="0" err="1"/>
              <a:t>my</a:t>
            </a:r>
            <a:r>
              <a:rPr lang="fr-FR" sz="2000" i="1" dirty="0"/>
              <a:t> </a:t>
            </a:r>
            <a:r>
              <a:rPr lang="fr-FR" sz="2000" i="1" dirty="0" err="1"/>
              <a:t>work</a:t>
            </a:r>
            <a:r>
              <a:rPr lang="fr-FR" sz="2000" i="1" dirty="0"/>
              <a:t> and </a:t>
            </a:r>
            <a:r>
              <a:rPr lang="fr-FR" sz="2000" i="1" dirty="0" err="1"/>
              <a:t>then</a:t>
            </a:r>
            <a:r>
              <a:rPr lang="fr-FR" sz="2000" i="1" dirty="0"/>
              <a:t> </a:t>
            </a:r>
            <a:r>
              <a:rPr lang="fr-FR" sz="2000" i="1" dirty="0" err="1"/>
              <a:t>you</a:t>
            </a:r>
            <a:r>
              <a:rPr lang="fr-FR" sz="2000" i="1" dirty="0"/>
              <a:t> can start </a:t>
            </a:r>
            <a:r>
              <a:rPr lang="fr-FR" sz="2000" i="1" dirty="0" err="1"/>
              <a:t>with</a:t>
            </a:r>
            <a:r>
              <a:rPr lang="fr-FR" sz="2000" i="1" dirty="0"/>
              <a:t> </a:t>
            </a:r>
            <a:r>
              <a:rPr lang="fr-FR" sz="2000" i="1" dirty="0" err="1"/>
              <a:t>your</a:t>
            </a:r>
            <a:r>
              <a:rPr lang="fr-FR" sz="2000" i="1" dirty="0"/>
              <a:t> changes.”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“Can </a:t>
            </a:r>
            <a:r>
              <a:rPr lang="fr-FR" sz="2000" i="1" dirty="0" err="1"/>
              <a:t>you</a:t>
            </a:r>
            <a:r>
              <a:rPr lang="fr-FR" sz="2000" i="1" dirty="0"/>
              <a:t> </a:t>
            </a:r>
            <a:r>
              <a:rPr lang="fr-FR" sz="2000" i="1" dirty="0" err="1"/>
              <a:t>please</a:t>
            </a:r>
            <a:r>
              <a:rPr lang="fr-FR" sz="2000" i="1" dirty="0"/>
              <a:t> </a:t>
            </a:r>
            <a:r>
              <a:rPr lang="fr-FR" sz="2000" i="1" dirty="0" err="1"/>
              <a:t>send</a:t>
            </a:r>
            <a:r>
              <a:rPr lang="fr-FR" sz="2000" i="1" dirty="0"/>
              <a:t> me the </a:t>
            </a:r>
            <a:r>
              <a:rPr lang="fr-FR" sz="2000" i="1" dirty="0" err="1"/>
              <a:t>latest</a:t>
            </a:r>
            <a:r>
              <a:rPr lang="fr-FR" sz="2000" i="1" dirty="0"/>
              <a:t> version?”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“You </a:t>
            </a:r>
            <a:r>
              <a:rPr lang="fr-FR" sz="2000" i="1" dirty="0" err="1"/>
              <a:t>never</a:t>
            </a:r>
            <a:r>
              <a:rPr lang="fr-FR" sz="2000" i="1" dirty="0"/>
              <a:t> </a:t>
            </a:r>
            <a:r>
              <a:rPr lang="fr-FR" sz="2000" i="1" dirty="0" err="1"/>
              <a:t>got</a:t>
            </a:r>
            <a:r>
              <a:rPr lang="fr-FR" sz="2000" i="1" dirty="0"/>
              <a:t> the code I </a:t>
            </a:r>
            <a:r>
              <a:rPr lang="fr-FR" sz="2000" i="1" dirty="0" err="1"/>
              <a:t>send</a:t>
            </a:r>
            <a:r>
              <a:rPr lang="fr-FR" sz="2000" i="1" dirty="0"/>
              <a:t> by email? </a:t>
            </a:r>
            <a:r>
              <a:rPr lang="fr-FR" sz="2000" i="1" dirty="0" err="1"/>
              <a:t>Maybe</a:t>
            </a:r>
            <a:r>
              <a:rPr lang="fr-FR" sz="2000" i="1" dirty="0"/>
              <a:t> the spam </a:t>
            </a:r>
            <a:r>
              <a:rPr lang="fr-FR" sz="2000" i="1" dirty="0" err="1"/>
              <a:t>filter</a:t>
            </a:r>
            <a:r>
              <a:rPr lang="fr-FR" sz="2000" i="1" dirty="0"/>
              <a:t> </a:t>
            </a:r>
            <a:r>
              <a:rPr lang="fr-FR" sz="2000" i="1" dirty="0" err="1"/>
              <a:t>marked</a:t>
            </a:r>
            <a:r>
              <a:rPr lang="fr-FR" sz="2000" i="1" dirty="0"/>
              <a:t> </a:t>
            </a:r>
            <a:r>
              <a:rPr lang="fr-FR" sz="2000" i="1" dirty="0" err="1"/>
              <a:t>it</a:t>
            </a:r>
            <a:r>
              <a:rPr lang="fr-FR" sz="2000" i="1" dirty="0"/>
              <a:t> as </a:t>
            </a:r>
            <a:r>
              <a:rPr lang="fr-FR" sz="2000" i="1" dirty="0" err="1"/>
              <a:t>malicious</a:t>
            </a:r>
            <a:r>
              <a:rPr lang="fr-FR" sz="2000" i="1" dirty="0"/>
              <a:t>?”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</a:t>
            </a:r>
            <a:r>
              <a:rPr lang="fr-FR" sz="2000" i="1" dirty="0" err="1"/>
              <a:t>Where</a:t>
            </a:r>
            <a:r>
              <a:rPr lang="fr-FR" sz="2000" i="1" dirty="0"/>
              <a:t> </a:t>
            </a:r>
            <a:r>
              <a:rPr lang="fr-FR" sz="2000" i="1" dirty="0" err="1"/>
              <a:t>is</a:t>
            </a:r>
            <a:r>
              <a:rPr lang="fr-FR" sz="2000" i="1" dirty="0"/>
              <a:t> the </a:t>
            </a:r>
            <a:r>
              <a:rPr lang="fr-FR" sz="2000" i="1" dirty="0" err="1"/>
              <a:t>latest</a:t>
            </a:r>
            <a:r>
              <a:rPr lang="fr-FR" sz="2000" i="1" dirty="0"/>
              <a:t> version?”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</a:t>
            </a:r>
            <a:r>
              <a:rPr lang="fr-FR" sz="2000" i="1" dirty="0" err="1"/>
              <a:t>Which</a:t>
            </a:r>
            <a:r>
              <a:rPr lang="fr-FR" sz="2000" i="1" dirty="0"/>
              <a:t> version are </a:t>
            </a:r>
            <a:r>
              <a:rPr lang="fr-FR" sz="2000" i="1" dirty="0" err="1"/>
              <a:t>you</a:t>
            </a:r>
            <a:r>
              <a:rPr lang="fr-FR" sz="2000" i="1" dirty="0"/>
              <a:t> </a:t>
            </a:r>
            <a:r>
              <a:rPr lang="fr-FR" sz="2000" i="1" dirty="0" err="1"/>
              <a:t>using</a:t>
            </a:r>
            <a:r>
              <a:rPr lang="fr-FR" sz="2000" i="1" dirty="0"/>
              <a:t>?”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i="1" dirty="0"/>
              <a:t>“</a:t>
            </a:r>
            <a:r>
              <a:rPr lang="fr-FR" sz="2000" i="1" dirty="0" err="1"/>
              <a:t>Which</a:t>
            </a:r>
            <a:r>
              <a:rPr lang="fr-FR" sz="2000" i="1" dirty="0"/>
              <a:t> version have the </a:t>
            </a:r>
            <a:r>
              <a:rPr lang="fr-FR" sz="2000" i="1" dirty="0" err="1"/>
              <a:t>authors</a:t>
            </a:r>
            <a:r>
              <a:rPr lang="fr-FR" sz="2000" i="1" dirty="0"/>
              <a:t> </a:t>
            </a:r>
            <a:r>
              <a:rPr lang="fr-FR" sz="2000" i="1" dirty="0" err="1"/>
              <a:t>used</a:t>
            </a:r>
            <a:r>
              <a:rPr lang="fr-FR" sz="2000" i="1" dirty="0"/>
              <a:t> in the </a:t>
            </a:r>
            <a:r>
              <a:rPr lang="fr-FR" sz="2000" i="1" dirty="0" err="1"/>
              <a:t>paper</a:t>
            </a:r>
            <a:r>
              <a:rPr lang="fr-FR" sz="2000" i="1" dirty="0"/>
              <a:t> I </a:t>
            </a:r>
            <a:r>
              <a:rPr lang="fr-FR" sz="2000" i="1" dirty="0" err="1"/>
              <a:t>am</a:t>
            </a:r>
            <a:r>
              <a:rPr lang="fr-FR" sz="2000" i="1" dirty="0"/>
              <a:t> </a:t>
            </a:r>
            <a:r>
              <a:rPr lang="fr-FR" sz="2000" i="1" dirty="0" err="1"/>
              <a:t>trying</a:t>
            </a:r>
            <a:r>
              <a:rPr lang="fr-FR" sz="2000" i="1" dirty="0"/>
              <a:t> to </a:t>
            </a:r>
            <a:r>
              <a:rPr lang="fr-FR" sz="2000" i="1" dirty="0" err="1"/>
              <a:t>reproduce</a:t>
            </a:r>
            <a:r>
              <a:rPr lang="fr-FR" sz="2000" i="1" dirty="0"/>
              <a:t>?”</a:t>
            </a:r>
            <a:endParaRPr lang="fr-FR" sz="2000" dirty="0"/>
          </a:p>
          <a:p>
            <a:br>
              <a:rPr lang="fr-FR" sz="2000" dirty="0"/>
            </a:br>
            <a:endParaRPr lang="fr-FR" sz="2000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598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F28BC81-9F45-28D2-4553-98FFE8DAC10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Reproducibility Crisis</a:t>
            </a:r>
          </a:p>
          <a:p>
            <a:endParaRPr lang="en-GB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1CD567E-1635-0D99-3F61-8DADE7DF47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2298F4-AA43-4285-3E08-123CEC040E87}"/>
              </a:ext>
            </a:extLst>
          </p:cNvPr>
          <p:cNvSpPr txBox="1"/>
          <p:nvPr/>
        </p:nvSpPr>
        <p:spPr>
          <a:xfrm>
            <a:off x="2936966" y="925676"/>
            <a:ext cx="6100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 Reproducibility is a fundamental pillar of the scientific method!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404BEF-1B2C-E865-D738-1A041E1FB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668"/>
          <a:stretch/>
        </p:blipFill>
        <p:spPr>
          <a:xfrm>
            <a:off x="3259183" y="1295008"/>
            <a:ext cx="5080000" cy="200206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B8709A7-6473-7ED0-0E48-27853F2D1BEA}"/>
              </a:ext>
            </a:extLst>
          </p:cNvPr>
          <p:cNvSpPr txBox="1"/>
          <p:nvPr/>
        </p:nvSpPr>
        <p:spPr>
          <a:xfrm>
            <a:off x="1132114" y="4079018"/>
            <a:ext cx="97100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Why should we talk about reproducible research when research should in essence be “reproducible”?</a:t>
            </a:r>
          </a:p>
        </p:txBody>
      </p:sp>
    </p:spTree>
    <p:extLst>
      <p:ext uri="{BB962C8B-B14F-4D97-AF65-F5344CB8AC3E}">
        <p14:creationId xmlns:p14="http://schemas.microsoft.com/office/powerpoint/2010/main" val="3601152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29E9582-FE1F-A5D9-219F-E60E3E1D004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Version Control </a:t>
            </a:r>
            <a:r>
              <a:rPr lang="fr-FR" dirty="0" err="1"/>
              <a:t>Systems</a:t>
            </a:r>
            <a:r>
              <a:rPr lang="fr-FR" dirty="0"/>
              <a:t> (VCS)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6DC574FC-8BE7-A52A-613A-7A97FDECFC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08F43C-9546-790C-256C-B98B8C955DCC}"/>
              </a:ext>
            </a:extLst>
          </p:cNvPr>
          <p:cNvSpPr/>
          <p:nvPr/>
        </p:nvSpPr>
        <p:spPr>
          <a:xfrm>
            <a:off x="4132090" y="896545"/>
            <a:ext cx="4405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VCS =&gt; To </a:t>
            </a:r>
            <a:r>
              <a:rPr lang="fr-FR" dirty="0" err="1"/>
              <a:t>keep</a:t>
            </a:r>
            <a:r>
              <a:rPr lang="fr-FR" dirty="0"/>
              <a:t> </a:t>
            </a:r>
            <a:r>
              <a:rPr lang="fr-FR" dirty="0" err="1"/>
              <a:t>track</a:t>
            </a:r>
            <a:r>
              <a:rPr lang="fr-FR" dirty="0"/>
              <a:t> of changes and versions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7D62C1-63FE-C54B-4A4B-6C15F7333C59}"/>
              </a:ext>
            </a:extLst>
          </p:cNvPr>
          <p:cNvSpPr/>
          <p:nvPr/>
        </p:nvSpPr>
        <p:spPr>
          <a:xfrm>
            <a:off x="1948297" y="1363546"/>
            <a:ext cx="8051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Subversion / Mercurial / </a:t>
            </a:r>
            <a:r>
              <a:rPr lang="en-GB" b="1" dirty="0">
                <a:solidFill>
                  <a:schemeClr val="accent2"/>
                </a:solidFill>
              </a:rPr>
              <a:t>Git</a:t>
            </a:r>
            <a:r>
              <a:rPr lang="en-GB" b="1" dirty="0"/>
              <a:t> </a:t>
            </a:r>
            <a:r>
              <a:rPr lang="en-GB" dirty="0"/>
              <a:t>=&gt;</a:t>
            </a:r>
            <a:r>
              <a:rPr lang="en-GB" b="1" dirty="0"/>
              <a:t> </a:t>
            </a:r>
            <a:r>
              <a:rPr lang="en-GB" dirty="0"/>
              <a:t>One of the most popular VCS in use today</a:t>
            </a:r>
            <a:endParaRPr lang="en-GB" b="1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D0A498C-900C-797C-6F78-8EDDB7FBFF2F}"/>
              </a:ext>
            </a:extLst>
          </p:cNvPr>
          <p:cNvGrpSpPr/>
          <p:nvPr/>
        </p:nvGrpSpPr>
        <p:grpSpPr>
          <a:xfrm>
            <a:off x="1719497" y="1792406"/>
            <a:ext cx="6538136" cy="975545"/>
            <a:chOff x="270745" y="2057705"/>
            <a:chExt cx="6538136" cy="97554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8F77DE3-959E-D4D0-0573-D88FC7534F40}"/>
                </a:ext>
              </a:extLst>
            </p:cNvPr>
            <p:cNvSpPr/>
            <p:nvPr/>
          </p:nvSpPr>
          <p:spPr>
            <a:xfrm>
              <a:off x="270745" y="2057705"/>
              <a:ext cx="65381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Bitbucket / GitHub / GitLab  =&gt;  hosting services for Git </a:t>
              </a:r>
              <a:r>
                <a:rPr lang="en-GB" u="sng" dirty="0"/>
                <a:t>repositories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EB818E1-2329-5942-06CB-8075C3E0A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5165" y="2410874"/>
              <a:ext cx="673445" cy="622376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64CC80F4-2E61-7EEA-D1C3-627CF936F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229" y="2393189"/>
              <a:ext cx="592000" cy="592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D641FAB3-F980-0529-C593-290D0190DE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25" t="3737" r="32683" b="33161"/>
            <a:stretch/>
          </p:blipFill>
          <p:spPr>
            <a:xfrm>
              <a:off x="1448981" y="2392516"/>
              <a:ext cx="645749" cy="599374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DE6010F-ACD1-33CD-8887-59DADA3BA1CF}"/>
              </a:ext>
            </a:extLst>
          </p:cNvPr>
          <p:cNvSpPr/>
          <p:nvPr/>
        </p:nvSpPr>
        <p:spPr>
          <a:xfrm>
            <a:off x="3220176" y="3333586"/>
            <a:ext cx="5716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git log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1D7649D-A62C-A406-DF09-CD7BCF37E286}"/>
              </a:ext>
            </a:extLst>
          </p:cNvPr>
          <p:cNvSpPr txBox="1"/>
          <p:nvPr/>
        </p:nvSpPr>
        <p:spPr>
          <a:xfrm>
            <a:off x="1644301" y="4381425"/>
            <a:ext cx="1132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Unique identifier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FB3B6E6-5F45-C56D-CF11-D8A7BA6E9C52}"/>
              </a:ext>
            </a:extLst>
          </p:cNvPr>
          <p:cNvSpPr txBox="1"/>
          <p:nvPr/>
        </p:nvSpPr>
        <p:spPr>
          <a:xfrm>
            <a:off x="1657967" y="4918705"/>
            <a:ext cx="73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Who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4BE080A-24C7-9133-4FDA-CC51C1FD660C}"/>
              </a:ext>
            </a:extLst>
          </p:cNvPr>
          <p:cNvSpPr txBox="1"/>
          <p:nvPr/>
        </p:nvSpPr>
        <p:spPr>
          <a:xfrm>
            <a:off x="1663437" y="5224612"/>
            <a:ext cx="798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EB07C02-F6C2-272E-648F-582421D04F5A}"/>
              </a:ext>
            </a:extLst>
          </p:cNvPr>
          <p:cNvSpPr txBox="1"/>
          <p:nvPr/>
        </p:nvSpPr>
        <p:spPr>
          <a:xfrm>
            <a:off x="1676140" y="5557612"/>
            <a:ext cx="798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What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1CEFB7C0-B336-2BF1-AD90-0A4F3BDE0E2B}"/>
              </a:ext>
            </a:extLst>
          </p:cNvPr>
          <p:cNvCxnSpPr>
            <a:stCxn id="16" idx="3"/>
          </p:cNvCxnSpPr>
          <p:nvPr/>
        </p:nvCxnSpPr>
        <p:spPr>
          <a:xfrm flipV="1">
            <a:off x="2474980" y="5593946"/>
            <a:ext cx="1053470" cy="1483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A45D185-5FA5-9481-710A-2FB9CEE99E77}"/>
              </a:ext>
            </a:extLst>
          </p:cNvPr>
          <p:cNvCxnSpPr>
            <a:stCxn id="15" idx="3"/>
          </p:cNvCxnSpPr>
          <p:nvPr/>
        </p:nvCxnSpPr>
        <p:spPr>
          <a:xfrm flipV="1">
            <a:off x="2462278" y="5224612"/>
            <a:ext cx="832173" cy="184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922FC683-D0E7-9FA1-89CE-8052EF011344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2388670" y="5027755"/>
            <a:ext cx="891609" cy="756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EB8AC778-AE5B-7115-E71F-CAC961BAC791}"/>
              </a:ext>
            </a:extLst>
          </p:cNvPr>
          <p:cNvCxnSpPr/>
          <p:nvPr/>
        </p:nvCxnSpPr>
        <p:spPr>
          <a:xfrm>
            <a:off x="2547656" y="4734154"/>
            <a:ext cx="746795" cy="1723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6BCEF7D8-A3FE-3735-60DC-B2329E1C208F}"/>
              </a:ext>
            </a:extLst>
          </p:cNvPr>
          <p:cNvSpPr/>
          <p:nvPr/>
        </p:nvSpPr>
        <p:spPr>
          <a:xfrm>
            <a:off x="8937052" y="4764452"/>
            <a:ext cx="429660" cy="977827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6A86736-1BBF-6B67-AC8C-A206D55930EF}"/>
              </a:ext>
            </a:extLst>
          </p:cNvPr>
          <p:cNvSpPr txBox="1"/>
          <p:nvPr/>
        </p:nvSpPr>
        <p:spPr>
          <a:xfrm>
            <a:off x="9440320" y="4901447"/>
            <a:ext cx="1227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One commit</a:t>
            </a: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78056FA3-A3EE-9FFD-347C-13B64FA08A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9" r="19988" b="12497"/>
          <a:stretch/>
        </p:blipFill>
        <p:spPr>
          <a:xfrm>
            <a:off x="3307154" y="4696630"/>
            <a:ext cx="5588852" cy="1154699"/>
          </a:xfrm>
          <a:prstGeom prst="rect">
            <a:avLst/>
          </a:prstGeom>
        </p:spPr>
      </p:pic>
      <p:grpSp>
        <p:nvGrpSpPr>
          <p:cNvPr id="48" name="Groupe 47">
            <a:extLst>
              <a:ext uri="{FF2B5EF4-FFF2-40B4-BE49-F238E27FC236}">
                <a16:creationId xmlns:a16="http://schemas.microsoft.com/office/drawing/2014/main" id="{38C1FBCF-E2F4-81C1-2AFD-CAE067F306E9}"/>
              </a:ext>
            </a:extLst>
          </p:cNvPr>
          <p:cNvGrpSpPr/>
          <p:nvPr/>
        </p:nvGrpSpPr>
        <p:grpSpPr>
          <a:xfrm>
            <a:off x="3302000" y="3670282"/>
            <a:ext cx="7366000" cy="1052317"/>
            <a:chOff x="1778000" y="3670281"/>
            <a:chExt cx="7366000" cy="1052317"/>
          </a:xfrm>
        </p:grpSpPr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F0915BE1-2A5B-B37F-E344-FB07E96E0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000" y="3670281"/>
              <a:ext cx="5588000" cy="1041400"/>
            </a:xfrm>
            <a:prstGeom prst="rect">
              <a:avLst/>
            </a:prstGeom>
          </p:spPr>
        </p:pic>
        <p:sp>
          <p:nvSpPr>
            <p:cNvPr id="46" name="Accolade fermante 45">
              <a:extLst>
                <a:ext uri="{FF2B5EF4-FFF2-40B4-BE49-F238E27FC236}">
                  <a16:creationId xmlns:a16="http://schemas.microsoft.com/office/drawing/2014/main" id="{3781A424-B7DB-8A88-DF68-A7D934658EE6}"/>
                </a:ext>
              </a:extLst>
            </p:cNvPr>
            <p:cNvSpPr/>
            <p:nvPr/>
          </p:nvSpPr>
          <p:spPr>
            <a:xfrm>
              <a:off x="7413052" y="3744771"/>
              <a:ext cx="429660" cy="977827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FEBF3D9D-6288-C449-69BF-FFB3E9D30990}"/>
                </a:ext>
              </a:extLst>
            </p:cNvPr>
            <p:cNvSpPr txBox="1"/>
            <p:nvPr/>
          </p:nvSpPr>
          <p:spPr>
            <a:xfrm>
              <a:off x="7916319" y="3881766"/>
              <a:ext cx="12276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One commit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11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53602E5-1C20-A01E-36ED-85AB5B115A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9" r="19988" b="12497"/>
          <a:stretch/>
        </p:blipFill>
        <p:spPr>
          <a:xfrm>
            <a:off x="4132254" y="1812747"/>
            <a:ext cx="5588852" cy="1154699"/>
          </a:xfrm>
          <a:prstGeom prst="rect">
            <a:avLst/>
          </a:prstGeom>
        </p:spPr>
      </p:pic>
      <p:sp>
        <p:nvSpPr>
          <p:cNvPr id="12" name="AutoShape 6" descr="Atlassian Bitbucket – Outil de gestion de code Git pour les équipes">
            <a:hlinkClick r:id="rId3"/>
            <a:extLst>
              <a:ext uri="{FF2B5EF4-FFF2-40B4-BE49-F238E27FC236}">
                <a16:creationId xmlns:a16="http://schemas.microsoft.com/office/drawing/2014/main" id="{2D3F4645-5FA7-1E5A-31D9-8788A2F704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7E22988-9CD8-2F76-6784-A4CC3025FABE}"/>
              </a:ext>
            </a:extLst>
          </p:cNvPr>
          <p:cNvCxnSpPr/>
          <p:nvPr/>
        </p:nvCxnSpPr>
        <p:spPr>
          <a:xfrm>
            <a:off x="3385459" y="2041523"/>
            <a:ext cx="746795" cy="1723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1BD0341-6044-3335-7B14-C186A5746B1C}"/>
              </a:ext>
            </a:extLst>
          </p:cNvPr>
          <p:cNvCxnSpPr/>
          <p:nvPr/>
        </p:nvCxnSpPr>
        <p:spPr>
          <a:xfrm flipV="1">
            <a:off x="3385459" y="1452067"/>
            <a:ext cx="667649" cy="3005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D33C29D2-384A-88D2-DDA4-F88A515DC17C}"/>
              </a:ext>
            </a:extLst>
          </p:cNvPr>
          <p:cNvSpPr txBox="1"/>
          <p:nvPr/>
        </p:nvSpPr>
        <p:spPr>
          <a:xfrm>
            <a:off x="1984376" y="1664343"/>
            <a:ext cx="1584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Differences 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897B11-1683-C23C-816A-74E736789BC7}"/>
              </a:ext>
            </a:extLst>
          </p:cNvPr>
          <p:cNvSpPr/>
          <p:nvPr/>
        </p:nvSpPr>
        <p:spPr>
          <a:xfrm>
            <a:off x="1642239" y="3409769"/>
            <a:ext cx="10285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git diff </a:t>
            </a:r>
            <a:r>
              <a:rPr lang="fr-FR" sz="1200" dirty="0">
                <a:solidFill>
                  <a:srgbClr val="9FA01C"/>
                </a:solidFill>
                <a:latin typeface="Meslo LG M DZ for Powerline" panose="020B0609030804020204" pitchFamily="49" charset="0"/>
              </a:rPr>
              <a:t>9fc68014300136d412f350d25309e3c209dbeeb3 1b399d4f42b9700af3daa07d4d9f511b43d5b701</a:t>
            </a:r>
          </a:p>
        </p:txBody>
      </p:sp>
      <p:sp>
        <p:nvSpPr>
          <p:cNvPr id="34" name="Espace réservé du contenu 1">
            <a:extLst>
              <a:ext uri="{FF2B5EF4-FFF2-40B4-BE49-F238E27FC236}">
                <a16:creationId xmlns:a16="http://schemas.microsoft.com/office/drawing/2014/main" id="{3C559BE2-D6F3-5DB5-14E9-A36AE5A1F01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Version Control System (VCS)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FD2FB19-5D27-D702-206E-22A89B2CBF0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40" name="Image 39">
            <a:extLst>
              <a:ext uri="{FF2B5EF4-FFF2-40B4-BE49-F238E27FC236}">
                <a16:creationId xmlns:a16="http://schemas.microsoft.com/office/drawing/2014/main" id="{566946F6-1FA1-0562-2294-3B9DC67DE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106" y="779194"/>
            <a:ext cx="5588000" cy="104140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7F7B6831-E343-F595-0B79-A5924614AB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253" y="3946287"/>
            <a:ext cx="4292600" cy="20574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21E42692-EC45-8191-10B7-55FD668FE7FB}"/>
              </a:ext>
            </a:extLst>
          </p:cNvPr>
          <p:cNvSpPr/>
          <p:nvPr/>
        </p:nvSpPr>
        <p:spPr>
          <a:xfrm>
            <a:off x="2972522" y="5405933"/>
            <a:ext cx="1099826" cy="27411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Changes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04BCB36-7979-37E5-FD3A-1348D8DD6446}"/>
              </a:ext>
            </a:extLst>
          </p:cNvPr>
          <p:cNvSpPr/>
          <p:nvPr/>
        </p:nvSpPr>
        <p:spPr>
          <a:xfrm>
            <a:off x="3385458" y="3991485"/>
            <a:ext cx="709018" cy="27411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File</a:t>
            </a:r>
          </a:p>
        </p:txBody>
      </p:sp>
    </p:spTree>
    <p:extLst>
      <p:ext uri="{BB962C8B-B14F-4D97-AF65-F5344CB8AC3E}">
        <p14:creationId xmlns:p14="http://schemas.microsoft.com/office/powerpoint/2010/main" val="3402522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CF59565-F128-7455-FF60-3FED0940D95D}"/>
              </a:ext>
            </a:extLst>
          </p:cNvPr>
          <p:cNvSpPr txBox="1"/>
          <p:nvPr/>
        </p:nvSpPr>
        <p:spPr>
          <a:xfrm>
            <a:off x="1623056" y="4425254"/>
            <a:ext cx="1132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commit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F1EFBC-E941-B76F-137F-AEF8F67CF561}"/>
              </a:ext>
            </a:extLst>
          </p:cNvPr>
          <p:cNvSpPr txBox="1"/>
          <p:nvPr/>
        </p:nvSpPr>
        <p:spPr>
          <a:xfrm>
            <a:off x="3246071" y="4425254"/>
            <a:ext cx="681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Who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79E5C36-6920-50F4-CDFC-75CC199FD83C}"/>
              </a:ext>
            </a:extLst>
          </p:cNvPr>
          <p:cNvSpPr txBox="1"/>
          <p:nvPr/>
        </p:nvSpPr>
        <p:spPr>
          <a:xfrm>
            <a:off x="5187788" y="4368123"/>
            <a:ext cx="798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FE62A02-A58A-CECA-9257-D7DEDEE070E8}"/>
              </a:ext>
            </a:extLst>
          </p:cNvPr>
          <p:cNvCxnSpPr/>
          <p:nvPr/>
        </p:nvCxnSpPr>
        <p:spPr>
          <a:xfrm flipV="1">
            <a:off x="1984635" y="4129125"/>
            <a:ext cx="0" cy="363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FF3F9373-296B-6038-A181-1491E88ABB6C}"/>
              </a:ext>
            </a:extLst>
          </p:cNvPr>
          <p:cNvSpPr txBox="1"/>
          <p:nvPr/>
        </p:nvSpPr>
        <p:spPr>
          <a:xfrm>
            <a:off x="8294345" y="4403152"/>
            <a:ext cx="204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Content of the file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8331DA-D1EC-F667-BBAD-835158AC79F8}"/>
              </a:ext>
            </a:extLst>
          </p:cNvPr>
          <p:cNvSpPr/>
          <p:nvPr/>
        </p:nvSpPr>
        <p:spPr>
          <a:xfrm>
            <a:off x="1536156" y="2411815"/>
            <a:ext cx="8754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git blame myfile.nf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1F2F6D6-C982-5BA6-58F3-4766D34547DC}"/>
              </a:ext>
            </a:extLst>
          </p:cNvPr>
          <p:cNvSpPr txBox="1"/>
          <p:nvPr/>
        </p:nvSpPr>
        <p:spPr>
          <a:xfrm>
            <a:off x="1984636" y="675147"/>
            <a:ext cx="8355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92929"/>
                </a:solidFill>
                <a:latin typeface="source-serif-pro"/>
              </a:rPr>
              <a:t>Using git blame, you can see the entire git revision of the file with respect to each line.</a:t>
            </a:r>
          </a:p>
          <a:p>
            <a:endParaRPr lang="en-US" dirty="0">
              <a:solidFill>
                <a:srgbClr val="292929"/>
              </a:solidFill>
              <a:latin typeface="source-serif-pro"/>
            </a:endParaRPr>
          </a:p>
          <a:p>
            <a:r>
              <a:rPr lang="en-US" dirty="0">
                <a:solidFill>
                  <a:srgbClr val="292929"/>
                </a:solidFill>
                <a:latin typeface="source-serif-pro"/>
              </a:rPr>
              <a:t>Git blame will come in handy when you want </a:t>
            </a:r>
            <a:r>
              <a:rPr lang="en-US">
                <a:solidFill>
                  <a:srgbClr val="292929"/>
                </a:solidFill>
                <a:latin typeface="source-serif-pro"/>
              </a:rPr>
              <a:t>to know </a:t>
            </a:r>
            <a:r>
              <a:rPr lang="en-US" dirty="0">
                <a:solidFill>
                  <a:srgbClr val="292929"/>
                </a:solidFill>
                <a:latin typeface="source-serif-pro"/>
              </a:rPr>
              <a:t>which commit is responsible for the changes and which author has committed those changes</a:t>
            </a:r>
            <a:endParaRPr lang="en-US" dirty="0"/>
          </a:p>
        </p:txBody>
      </p:sp>
      <p:sp>
        <p:nvSpPr>
          <p:cNvPr id="17" name="Espace réservé du contenu 1">
            <a:extLst>
              <a:ext uri="{FF2B5EF4-FFF2-40B4-BE49-F238E27FC236}">
                <a16:creationId xmlns:a16="http://schemas.microsoft.com/office/drawing/2014/main" id="{7C7784F5-D110-DDA8-7C2A-82767B513E5E}"/>
              </a:ext>
            </a:extLst>
          </p:cNvPr>
          <p:cNvSpPr txBox="1">
            <a:spLocks/>
          </p:cNvSpPr>
          <p:nvPr/>
        </p:nvSpPr>
        <p:spPr>
          <a:xfrm>
            <a:off x="1524000" y="0"/>
            <a:ext cx="9144000" cy="444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b="0" kern="1200" cap="none" spc="0">
                <a:ln w="0"/>
                <a:solidFill>
                  <a:srgbClr val="02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="0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="0" kern="120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b="0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b="0" kern="120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Version Control System (VCS)</a:t>
            </a:r>
            <a:endParaRPr lang="fr-FR" dirty="0"/>
          </a:p>
        </p:txBody>
      </p:sp>
      <p:sp>
        <p:nvSpPr>
          <p:cNvPr id="18" name="Accolade fermante 17">
            <a:extLst>
              <a:ext uri="{FF2B5EF4-FFF2-40B4-BE49-F238E27FC236}">
                <a16:creationId xmlns:a16="http://schemas.microsoft.com/office/drawing/2014/main" id="{FEE6E587-E637-EB7A-1548-51C775D1286D}"/>
              </a:ext>
            </a:extLst>
          </p:cNvPr>
          <p:cNvSpPr/>
          <p:nvPr/>
        </p:nvSpPr>
        <p:spPr>
          <a:xfrm rot="5400000">
            <a:off x="3163530" y="3487962"/>
            <a:ext cx="342687" cy="1475300"/>
          </a:xfrm>
          <a:prstGeom prst="rightBrace">
            <a:avLst>
              <a:gd name="adj1" fmla="val 0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ccolade fermante 18">
            <a:extLst>
              <a:ext uri="{FF2B5EF4-FFF2-40B4-BE49-F238E27FC236}">
                <a16:creationId xmlns:a16="http://schemas.microsoft.com/office/drawing/2014/main" id="{BD3E91CF-A355-4275-A4FF-AF32231A1A68}"/>
              </a:ext>
            </a:extLst>
          </p:cNvPr>
          <p:cNvSpPr/>
          <p:nvPr/>
        </p:nvSpPr>
        <p:spPr>
          <a:xfrm rot="5400000">
            <a:off x="5345074" y="2874817"/>
            <a:ext cx="363635" cy="2727718"/>
          </a:xfrm>
          <a:prstGeom prst="rightBrace">
            <a:avLst>
              <a:gd name="adj1" fmla="val 0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ccolade fermante 19">
            <a:extLst>
              <a:ext uri="{FF2B5EF4-FFF2-40B4-BE49-F238E27FC236}">
                <a16:creationId xmlns:a16="http://schemas.microsoft.com/office/drawing/2014/main" id="{FBA8495D-FC43-B9FA-E5BD-559217D79B48}"/>
              </a:ext>
            </a:extLst>
          </p:cNvPr>
          <p:cNvSpPr/>
          <p:nvPr/>
        </p:nvSpPr>
        <p:spPr>
          <a:xfrm rot="5400000">
            <a:off x="8910233" y="2737985"/>
            <a:ext cx="332508" cy="2997829"/>
          </a:xfrm>
          <a:prstGeom prst="rightBrace">
            <a:avLst>
              <a:gd name="adj1" fmla="val 0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8B307CDA-7494-CF08-B054-4014A46D599D}"/>
              </a:ext>
            </a:extLst>
          </p:cNvPr>
          <p:cNvCxnSpPr/>
          <p:nvPr/>
        </p:nvCxnSpPr>
        <p:spPr>
          <a:xfrm flipV="1">
            <a:off x="7125724" y="4070645"/>
            <a:ext cx="0" cy="363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9FCAC19D-C71F-D763-BE62-EC4B6C16D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68"/>
          <a:stretch/>
        </p:blipFill>
        <p:spPr>
          <a:xfrm>
            <a:off x="1513262" y="3089635"/>
            <a:ext cx="9154738" cy="971985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10B9764F-9EC8-046F-B342-CA5A3EB435E1}"/>
              </a:ext>
            </a:extLst>
          </p:cNvPr>
          <p:cNvSpPr txBox="1"/>
          <p:nvPr/>
        </p:nvSpPr>
        <p:spPr>
          <a:xfrm>
            <a:off x="6785294" y="4389604"/>
            <a:ext cx="1132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line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BDA232B-59E1-C7EF-0DF6-A26951B6B0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61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C9A5DAA-4F0C-253C-3259-FCDA257BCA4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 err="1"/>
              <a:t>Difficulties</a:t>
            </a:r>
            <a:r>
              <a:rPr lang="fr-FR" dirty="0"/>
              <a:t> of version control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42662A-E11F-576E-F11E-8C83F170964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52340E4-10BA-5F9B-7E1D-97E13AEB02E6}"/>
              </a:ext>
            </a:extLst>
          </p:cNvPr>
          <p:cNvSpPr txBox="1"/>
          <p:nvPr/>
        </p:nvSpPr>
        <p:spPr>
          <a:xfrm>
            <a:off x="1827245" y="1147667"/>
            <a:ext cx="853751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b="1" dirty="0">
              <a:latin typeface="Roboto Slab" pitchFamily="2" charset="0"/>
            </a:endParaRPr>
          </a:p>
          <a:p>
            <a:r>
              <a:rPr lang="fr-FR" dirty="0" err="1"/>
              <a:t>Despite</a:t>
            </a:r>
            <a:r>
              <a:rPr lang="fr-FR" dirty="0"/>
              <a:t> the </a:t>
            </a:r>
            <a:r>
              <a:rPr lang="fr-FR" dirty="0" err="1"/>
              <a:t>benefits</a:t>
            </a:r>
            <a:r>
              <a:rPr lang="fr-FR" dirty="0"/>
              <a:t>, </a:t>
            </a:r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honest</a:t>
            </a:r>
            <a:r>
              <a:rPr lang="fr-FR" dirty="0"/>
              <a:t>, </a:t>
            </a:r>
            <a:r>
              <a:rPr lang="fr-FR" dirty="0" err="1"/>
              <a:t>there</a:t>
            </a:r>
            <a:r>
              <a:rPr lang="fr-FR" dirty="0"/>
              <a:t> are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difficulties</a:t>
            </a:r>
            <a:r>
              <a:rPr lang="fr-FR" dirty="0"/>
              <a:t>:</a:t>
            </a:r>
          </a:p>
          <a:p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/>
              <a:t> One more </a:t>
            </a:r>
            <a:r>
              <a:rPr lang="fr-FR" dirty="0" err="1"/>
              <a:t>thing</a:t>
            </a:r>
            <a:r>
              <a:rPr lang="fr-FR" dirty="0"/>
              <a:t> to </a:t>
            </a:r>
            <a:r>
              <a:rPr lang="fr-FR" dirty="0" err="1"/>
              <a:t>learn</a:t>
            </a:r>
            <a:r>
              <a:rPr lang="fr-FR" dirty="0"/>
              <a:t> (</a:t>
            </a:r>
            <a:r>
              <a:rPr lang="fr-FR" dirty="0" err="1"/>
              <a:t>it’s</a:t>
            </a:r>
            <a:r>
              <a:rPr lang="fr-FR" dirty="0"/>
              <a:t> </a:t>
            </a:r>
            <a:r>
              <a:rPr lang="fr-FR" dirty="0" err="1"/>
              <a:t>probably</a:t>
            </a:r>
            <a:r>
              <a:rPr lang="fr-FR" dirty="0"/>
              <a:t> </a:t>
            </a:r>
            <a:r>
              <a:rPr lang="fr-FR" dirty="0" err="1"/>
              <a:t>worth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and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save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more time in the long run; basic </a:t>
            </a:r>
            <a:r>
              <a:rPr lang="fr-FR" dirty="0" err="1"/>
              <a:t>career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/>
              <a:t> </a:t>
            </a:r>
            <a:r>
              <a:rPr lang="fr-FR" dirty="0" err="1"/>
              <a:t>Difficult</a:t>
            </a:r>
            <a:r>
              <a:rPr lang="fr-FR" dirty="0"/>
              <a:t> if </a:t>
            </a:r>
            <a:r>
              <a:rPr lang="fr-FR" dirty="0" err="1"/>
              <a:t>some</a:t>
            </a:r>
            <a:r>
              <a:rPr lang="fr-FR" dirty="0"/>
              <a:t> people </a:t>
            </a:r>
            <a:r>
              <a:rPr lang="fr-FR" dirty="0" err="1"/>
              <a:t>don’t</a:t>
            </a:r>
            <a:r>
              <a:rPr lang="fr-FR" dirty="0"/>
              <a:t> </a:t>
            </a:r>
            <a:r>
              <a:rPr lang="fr-FR" dirty="0" err="1"/>
              <a:t>want</a:t>
            </a:r>
            <a:r>
              <a:rPr lang="fr-FR" dirty="0"/>
              <a:t> to use </a:t>
            </a:r>
            <a:r>
              <a:rPr lang="fr-FR" dirty="0" err="1"/>
              <a:t>it</a:t>
            </a:r>
            <a:r>
              <a:rPr lang="fr-FR" dirty="0"/>
              <a:t> (in the </a:t>
            </a:r>
            <a:r>
              <a:rPr lang="fr-FR" dirty="0" err="1"/>
              <a:t>worst</a:t>
            </a:r>
            <a:r>
              <a:rPr lang="fr-FR" dirty="0"/>
              <a:t> case, </a:t>
            </a:r>
            <a:r>
              <a:rPr lang="fr-FR" dirty="0" err="1"/>
              <a:t>you</a:t>
            </a:r>
            <a:r>
              <a:rPr lang="fr-FR" dirty="0"/>
              <a:t> can version control on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side</a:t>
            </a:r>
            <a:r>
              <a:rPr lang="fr-FR" dirty="0"/>
              <a:t> and </a:t>
            </a:r>
            <a:r>
              <a:rPr lang="fr-FR" dirty="0" err="1"/>
              <a:t>send</a:t>
            </a:r>
            <a:r>
              <a:rPr lang="fr-FR" dirty="0"/>
              <a:t> </a:t>
            </a:r>
            <a:r>
              <a:rPr lang="fr-FR" dirty="0" err="1"/>
              <a:t>them</a:t>
            </a:r>
            <a:r>
              <a:rPr lang="fr-FR" dirty="0"/>
              <a:t> versions).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/>
              <a:t> Advanced </a:t>
            </a:r>
            <a:r>
              <a:rPr lang="fr-FR" dirty="0" err="1"/>
              <a:t>things</a:t>
            </a:r>
            <a:r>
              <a:rPr lang="fr-FR" dirty="0"/>
              <a:t>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difficult</a:t>
            </a:r>
            <a:r>
              <a:rPr lang="fr-FR" dirty="0"/>
              <a:t>, a bit </a:t>
            </a:r>
            <a:r>
              <a:rPr lang="fr-FR" dirty="0" err="1"/>
              <a:t>too</a:t>
            </a:r>
            <a:r>
              <a:rPr lang="fr-FR" dirty="0"/>
              <a:t> </a:t>
            </a:r>
            <a:r>
              <a:rPr lang="fr-FR" dirty="0" err="1"/>
              <a:t>many</a:t>
            </a:r>
            <a:r>
              <a:rPr lang="fr-FR" dirty="0"/>
              <a:t> </a:t>
            </a:r>
            <a:r>
              <a:rPr lang="fr-FR" dirty="0" err="1"/>
              <a:t>gotchas</a:t>
            </a:r>
            <a:r>
              <a:rPr lang="fr-FR" dirty="0"/>
              <a:t> (basics are </a:t>
            </a:r>
            <a:r>
              <a:rPr lang="fr-FR" dirty="0" err="1"/>
              <a:t>often</a:t>
            </a:r>
            <a:r>
              <a:rPr lang="fr-FR" dirty="0"/>
              <a:t> </a:t>
            </a:r>
            <a:r>
              <a:rPr lang="fr-FR" dirty="0" err="1"/>
              <a:t>enough</a:t>
            </a:r>
            <a:r>
              <a:rPr lang="fr-FR" dirty="0"/>
              <a:t>, </a:t>
            </a:r>
            <a:r>
              <a:rPr lang="fr-FR" dirty="0" err="1"/>
              <a:t>ask</a:t>
            </a:r>
            <a:r>
              <a:rPr lang="fr-FR" dirty="0"/>
              <a:t> </a:t>
            </a:r>
            <a:r>
              <a:rPr lang="fr-FR" dirty="0" err="1"/>
              <a:t>others</a:t>
            </a:r>
            <a:r>
              <a:rPr lang="fr-FR" dirty="0"/>
              <a:t> for help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needed</a:t>
            </a:r>
            <a:r>
              <a:rPr lang="fr-FR" dirty="0"/>
              <a:t>).</a:t>
            </a:r>
          </a:p>
          <a:p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2491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9A3602A-FF56-47DE-04DD-416BD652FF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A real-life </a:t>
            </a:r>
            <a:r>
              <a:rPr lang="fr-FR" dirty="0" err="1"/>
              <a:t>example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95D18B-A96B-B579-695E-B74F6106649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483676F-8E65-03D9-678A-76570754EFB5}"/>
              </a:ext>
            </a:extLst>
          </p:cNvPr>
          <p:cNvSpPr txBox="1"/>
          <p:nvPr/>
        </p:nvSpPr>
        <p:spPr>
          <a:xfrm>
            <a:off x="1785257" y="933063"/>
            <a:ext cx="9611491" cy="4608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Let us explore a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famous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 </a:t>
            </a:r>
            <a:r>
              <a:rPr lang="fr-FR" b="1" dirty="0" err="1">
                <a:solidFill>
                  <a:srgbClr val="242424"/>
                </a:solidFill>
                <a:latin typeface="Lato" panose="020F0502020204030203" pitchFamily="34" charset="0"/>
              </a:rPr>
              <a:t>existing</a:t>
            </a:r>
            <a:r>
              <a:rPr lang="fr-FR" b="1" dirty="0">
                <a:solidFill>
                  <a:srgbClr val="242424"/>
                </a:solidFill>
                <a:latin typeface="Lato" panose="020F0502020204030203" pitchFamily="34" charset="0"/>
              </a:rPr>
              <a:t> Git repository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 on GitHub,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which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was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used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to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produce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the Event Horizon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Telescope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images: </a:t>
            </a: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chemeClr val="accent2"/>
                </a:solidFill>
                <a:latin typeface="Lato" panose="020F050202020403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https://github.com/achael/eht-imaging</a:t>
            </a:r>
            <a:endParaRPr lang="fr-FR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pPr algn="just">
              <a:lnSpc>
                <a:spcPct val="150000"/>
              </a:lnSpc>
            </a:pPr>
            <a:endParaRPr lang="fr-FR" dirty="0">
              <a:solidFill>
                <a:srgbClr val="242424"/>
              </a:solidFill>
              <a:latin typeface="Lato" panose="020F0502020204030203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>
              <a:solidFill>
                <a:srgbClr val="242424"/>
              </a:solidFill>
              <a:latin typeface="Lato" panose="020F050202020403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The goal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here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is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not to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teach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GitHub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yet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but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rather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to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get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a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glimpse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of the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wider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picture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	* How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many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commits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       * How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many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releases?</a:t>
            </a: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	* How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many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Forks/Stars?</a:t>
            </a: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	* How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many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contributors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       * Documentation (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Readme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/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Readthedocs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)</a:t>
            </a:r>
          </a:p>
        </p:txBody>
      </p:sp>
      <p:pic>
        <p:nvPicPr>
          <p:cNvPr id="3" name="Espace réservé du contenu 4">
            <a:extLst>
              <a:ext uri="{FF2B5EF4-FFF2-40B4-BE49-F238E27FC236}">
                <a16:creationId xmlns:a16="http://schemas.microsoft.com/office/drawing/2014/main" id="{0D2F1D56-7674-B0FD-95F5-262CDA430FA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DADADA"/>
              </a:clrFrom>
              <a:clrTo>
                <a:srgbClr val="DAD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-118020" y="367797"/>
            <a:ext cx="2009832" cy="113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6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0D31D4-4EE3-1D02-AC3E-B58220CB2E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CD0EAA82-AEDD-CABD-AA1F-2E55D14F49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/>
          </a:bodyPr>
          <a:lstStyle/>
          <a:p>
            <a:r>
              <a:rPr lang="fr-FR" dirty="0"/>
              <a:t>A real-life </a:t>
            </a:r>
            <a:r>
              <a:rPr lang="fr-FR" dirty="0" err="1"/>
              <a:t>example</a:t>
            </a:r>
            <a:endParaRPr lang="fr-FR" dirty="0"/>
          </a:p>
        </p:txBody>
      </p:sp>
      <p:pic>
        <p:nvPicPr>
          <p:cNvPr id="12" name="Espace réservé du contenu 4">
            <a:extLst>
              <a:ext uri="{FF2B5EF4-FFF2-40B4-BE49-F238E27FC236}">
                <a16:creationId xmlns:a16="http://schemas.microsoft.com/office/drawing/2014/main" id="{187C753C-DA32-FE3C-5309-25ECB25C1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ADADA"/>
              </a:clrFrom>
              <a:clrTo>
                <a:srgbClr val="DAD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18020" y="367797"/>
            <a:ext cx="2009832" cy="113053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4F896DE-577E-EAF7-0A60-537C80A4E549}"/>
              </a:ext>
            </a:extLst>
          </p:cNvPr>
          <p:cNvSpPr txBox="1"/>
          <p:nvPr/>
        </p:nvSpPr>
        <p:spPr>
          <a:xfrm>
            <a:off x="2331720" y="1058086"/>
            <a:ext cx="30964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Let us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see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the social aspect :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3C1EFC4-C625-658F-9803-F73E8E6B5B82}"/>
              </a:ext>
            </a:extLst>
          </p:cNvPr>
          <p:cNvSpPr txBox="1"/>
          <p:nvPr/>
        </p:nvSpPr>
        <p:spPr>
          <a:xfrm>
            <a:off x="3603567" y="2225439"/>
            <a:ext cx="6159730" cy="2115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Simple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markdown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:</a:t>
            </a:r>
            <a:endParaRPr lang="fr-FR" dirty="0">
              <a:solidFill>
                <a:schemeClr val="accent2"/>
              </a:solidFill>
              <a:latin typeface="Lato" panose="020F0502020204030203" pitchFamily="34" charset="0"/>
              <a:hlinkClick r:id="rId4"/>
            </a:endParaRP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chemeClr val="accent2"/>
                </a:solidFill>
                <a:latin typeface="Lato" panose="020F0502020204030203" pitchFamily="34" charset="0"/>
                <a:hlinkClick r:id="rId4"/>
              </a:rPr>
              <a:t>https://github.com/Juke34</a:t>
            </a:r>
            <a:endParaRPr lang="fr-FR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Advanced </a:t>
            </a:r>
            <a:r>
              <a:rPr lang="fr-FR" dirty="0" err="1">
                <a:solidFill>
                  <a:srgbClr val="242424"/>
                </a:solidFill>
                <a:latin typeface="Lato" panose="020F0502020204030203" pitchFamily="34" charset="0"/>
              </a:rPr>
              <a:t>website</a:t>
            </a:r>
            <a:r>
              <a:rPr lang="fr-FR" dirty="0">
                <a:solidFill>
                  <a:srgbClr val="242424"/>
                </a:solidFill>
                <a:latin typeface="Lato" panose="020F0502020204030203" pitchFamily="34" charset="0"/>
              </a:rPr>
              <a:t> / blog / CV:</a:t>
            </a:r>
            <a:endParaRPr lang="fr-FR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chemeClr val="accent2"/>
                </a:solidFill>
                <a:latin typeface="Lato" panose="020F0502020204030203" pitchFamily="34" charset="0"/>
                <a:hlinkClick r:id="rId5"/>
              </a:rPr>
              <a:t>https://astrobiomike.github.io</a:t>
            </a:r>
            <a:endParaRPr lang="fr-FR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endParaRPr lang="fr-FR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7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0D31D4-4EE3-1D02-AC3E-B58220CB2E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CD0EAA82-AEDD-CABD-AA1F-2E55D14F49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/>
          </a:bodyPr>
          <a:lstStyle/>
          <a:p>
            <a:r>
              <a:rPr lang="fr-FR" dirty="0"/>
              <a:t>A real-life </a:t>
            </a:r>
            <a:r>
              <a:rPr lang="fr-FR" dirty="0" err="1"/>
              <a:t>example</a:t>
            </a:r>
            <a:endParaRPr lang="fr-FR" dirty="0"/>
          </a:p>
        </p:txBody>
      </p:sp>
      <p:pic>
        <p:nvPicPr>
          <p:cNvPr id="12" name="Espace réservé du contenu 4">
            <a:extLst>
              <a:ext uri="{FF2B5EF4-FFF2-40B4-BE49-F238E27FC236}">
                <a16:creationId xmlns:a16="http://schemas.microsoft.com/office/drawing/2014/main" id="{187C753C-DA32-FE3C-5309-25ECB25C1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ADADA"/>
              </a:clrFrom>
              <a:clrTo>
                <a:srgbClr val="DAD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18020" y="367797"/>
            <a:ext cx="2009832" cy="113053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4F896DE-577E-EAF7-0A60-537C80A4E549}"/>
              </a:ext>
            </a:extLst>
          </p:cNvPr>
          <p:cNvSpPr txBox="1"/>
          <p:nvPr/>
        </p:nvSpPr>
        <p:spPr>
          <a:xfrm>
            <a:off x="2331720" y="1058086"/>
            <a:ext cx="30964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242424"/>
                </a:solidFill>
                <a:latin typeface="Lato" panose="020F0502020204030203" pitchFamily="34" charset="0"/>
              </a:rPr>
              <a:t>The </a:t>
            </a:r>
            <a:r>
              <a:rPr lang="fr-FR" b="1" dirty="0" err="1">
                <a:solidFill>
                  <a:srgbClr val="242424"/>
                </a:solidFill>
                <a:latin typeface="Lato" panose="020F0502020204030203" pitchFamily="34" charset="0"/>
              </a:rPr>
              <a:t>Hooks</a:t>
            </a:r>
            <a:r>
              <a:rPr lang="fr-FR" b="1" dirty="0">
                <a:solidFill>
                  <a:srgbClr val="242424"/>
                </a:solidFill>
                <a:latin typeface="Lato" panose="020F0502020204030203" pitchFamily="34" charset="0"/>
              </a:rPr>
              <a:t>:</a:t>
            </a:r>
            <a:endParaRPr lang="fr-FR" b="1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3C1EFC4-C625-658F-9803-F73E8E6B5B82}"/>
              </a:ext>
            </a:extLst>
          </p:cNvPr>
          <p:cNvSpPr txBox="1"/>
          <p:nvPr/>
        </p:nvSpPr>
        <p:spPr>
          <a:xfrm>
            <a:off x="3142211" y="1845425"/>
            <a:ext cx="6621086" cy="3361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Documentation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Code coverage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Integration Continue (CI)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DOI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External hook (e.g. </a:t>
            </a:r>
            <a:r>
              <a:rPr lang="en-GB" dirty="0" err="1">
                <a:solidFill>
                  <a:srgbClr val="242424"/>
                </a:solidFill>
                <a:latin typeface="Lato" panose="020F0502020204030203" pitchFamily="34" charset="0"/>
              </a:rPr>
              <a:t>bioconda</a:t>
            </a: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42424"/>
                </a:solidFill>
                <a:latin typeface="Lato" panose="020F0502020204030203" pitchFamily="34" charset="0"/>
              </a:rPr>
              <a:t>etc</a:t>
            </a:r>
            <a:endParaRPr lang="en-GB" dirty="0">
              <a:solidFill>
                <a:schemeClr val="accent2"/>
              </a:solidFill>
              <a:latin typeface="Lato" panose="020F0502020204030203" pitchFamily="34" charset="0"/>
              <a:hlinkClick r:id="rId4"/>
            </a:endParaRPr>
          </a:p>
          <a:p>
            <a:pPr algn="ctr">
              <a:lnSpc>
                <a:spcPct val="150000"/>
              </a:lnSpc>
            </a:pPr>
            <a:r>
              <a:rPr lang="en-GB" dirty="0">
                <a:solidFill>
                  <a:schemeClr val="accent2"/>
                </a:solidFill>
                <a:latin typeface="Lato" panose="020F0502020204030203" pitchFamily="34" charset="0"/>
                <a:hlinkClick r:id="rId5"/>
              </a:rPr>
              <a:t>https://github.com/NBISweden/AGAT</a:t>
            </a:r>
            <a:endParaRPr lang="en-GB" dirty="0">
              <a:solidFill>
                <a:schemeClr val="accent2"/>
              </a:solidFill>
              <a:latin typeface="Lato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endParaRPr lang="en-GB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04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316D94D-7AA5-2B3C-A6EE-862067C58A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9E24F68-DB8C-4590-8CA9-5AB178F701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" r="5513"/>
          <a:stretch/>
        </p:blipFill>
        <p:spPr>
          <a:xfrm>
            <a:off x="2644000" y="240631"/>
            <a:ext cx="6903995" cy="52057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A154CB8-EF6E-DC1B-97D5-375C388BB404}"/>
              </a:ext>
            </a:extLst>
          </p:cNvPr>
          <p:cNvSpPr/>
          <p:nvPr/>
        </p:nvSpPr>
        <p:spPr>
          <a:xfrm>
            <a:off x="2644001" y="4468170"/>
            <a:ext cx="6903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bg1"/>
                </a:solidFill>
              </a:rPr>
              <a:t>Thank you for your attention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12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5A3927D-1C52-50D7-CDCD-6963FACBC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31005" y="6411989"/>
            <a:ext cx="926920" cy="31869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8079A4-7AA8-4A4F-87E2-7781EC5097D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C6B68B3-3BAF-F462-3B53-16AFC67DE032}"/>
              </a:ext>
            </a:extLst>
          </p:cNvPr>
          <p:cNvSpPr txBox="1"/>
          <p:nvPr/>
        </p:nvSpPr>
        <p:spPr>
          <a:xfrm>
            <a:off x="3865915" y="780413"/>
            <a:ext cx="5106262" cy="142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</a:rPr>
              <a:t>Crisis discovered middle 2000s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</a:rPr>
              <a:t>Getting bigger early 2010s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</a:rPr>
              <a:t>Many publications tackle the problem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C27D0A-337F-FE5A-1C7B-CA6D1014A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1" t="37870" r="62387" b="15333"/>
          <a:stretch/>
        </p:blipFill>
        <p:spPr bwMode="auto">
          <a:xfrm>
            <a:off x="3072211" y="2410849"/>
            <a:ext cx="6047578" cy="365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8002A127-6FAC-BACA-5C8B-FB7BE0C299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 lnSpcReduction="10000"/>
          </a:bodyPr>
          <a:lstStyle/>
          <a:p>
            <a:r>
              <a:rPr lang="en-GB" dirty="0" err="1"/>
              <a:t>Reproductibility</a:t>
            </a:r>
            <a:r>
              <a:rPr lang="en-GB" dirty="0"/>
              <a:t> Crisis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10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3075BF9D-56D3-E099-38A6-9A55C988C8DC}"/>
              </a:ext>
            </a:extLst>
          </p:cNvPr>
          <p:cNvCxnSpPr/>
          <p:nvPr/>
        </p:nvCxnSpPr>
        <p:spPr>
          <a:xfrm>
            <a:off x="1868638" y="444040"/>
            <a:ext cx="8418249" cy="0"/>
          </a:xfrm>
          <a:prstGeom prst="line">
            <a:avLst/>
          </a:prstGeom>
          <a:ln w="9525" cmpd="sng">
            <a:solidFill>
              <a:srgbClr val="8A8A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B3A36D4-FEC8-8936-6704-E41BF3BF6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31005" y="6411989"/>
            <a:ext cx="926920" cy="31869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8079A4-7AA8-4A4F-87E2-7781EC5097D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AFB7C8-5722-A66D-EECB-A6222CDD401E}"/>
              </a:ext>
            </a:extLst>
          </p:cNvPr>
          <p:cNvSpPr/>
          <p:nvPr/>
        </p:nvSpPr>
        <p:spPr>
          <a:xfrm>
            <a:off x="2826007" y="1693410"/>
            <a:ext cx="93659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Nature 2016 </a:t>
            </a:r>
            <a:r>
              <a:rPr lang="en-GB" dirty="0"/>
              <a:t>(</a:t>
            </a:r>
            <a:r>
              <a:rPr lang="en-GB" dirty="0">
                <a:hlinkClick r:id="rId3"/>
              </a:rPr>
              <a:t>https://doi.org/10.1038/533452a</a:t>
            </a:r>
            <a:r>
              <a:rPr lang="en-GB" dirty="0"/>
              <a:t>)</a:t>
            </a:r>
            <a:endParaRPr lang="fr-FR" b="1" dirty="0">
              <a:solidFill>
                <a:srgbClr val="222222"/>
              </a:solidFill>
            </a:endParaRPr>
          </a:p>
          <a:p>
            <a:r>
              <a:rPr lang="fr-FR" b="1" dirty="0">
                <a:solidFill>
                  <a:srgbClr val="222222"/>
                </a:solidFill>
              </a:rPr>
              <a:t>1,500 </a:t>
            </a:r>
            <a:r>
              <a:rPr lang="fr-FR" b="1" dirty="0" err="1">
                <a:solidFill>
                  <a:srgbClr val="222222"/>
                </a:solidFill>
              </a:rPr>
              <a:t>scientists</a:t>
            </a:r>
            <a:r>
              <a:rPr lang="fr-FR" b="1" dirty="0">
                <a:solidFill>
                  <a:srgbClr val="222222"/>
                </a:solidFill>
              </a:rPr>
              <a:t> lift the </a:t>
            </a:r>
            <a:r>
              <a:rPr lang="fr-FR" b="1" dirty="0" err="1">
                <a:solidFill>
                  <a:srgbClr val="222222"/>
                </a:solidFill>
              </a:rPr>
              <a:t>lid</a:t>
            </a:r>
            <a:r>
              <a:rPr lang="fr-FR" b="1" dirty="0">
                <a:solidFill>
                  <a:srgbClr val="222222"/>
                </a:solidFill>
              </a:rPr>
              <a:t> on </a:t>
            </a:r>
            <a:r>
              <a:rPr lang="fr-FR" b="1" dirty="0" err="1">
                <a:solidFill>
                  <a:srgbClr val="222222"/>
                </a:solidFill>
              </a:rPr>
              <a:t>reproducibility</a:t>
            </a:r>
            <a:endParaRPr lang="fr-FR" b="1" dirty="0">
              <a:solidFill>
                <a:srgbClr val="222222"/>
              </a:solidFill>
            </a:endParaRPr>
          </a:p>
          <a:p>
            <a:endParaRPr lang="fr-FR" b="1" dirty="0">
              <a:solidFill>
                <a:srgbClr val="22222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333333"/>
                </a:solidFill>
              </a:rPr>
              <a:t>Irreproducible</a:t>
            </a:r>
            <a:r>
              <a:rPr lang="fr-FR" dirty="0">
                <a:solidFill>
                  <a:srgbClr val="333333"/>
                </a:solidFill>
              </a:rPr>
              <a:t> </a:t>
            </a:r>
            <a:r>
              <a:rPr lang="fr-FR" dirty="0" err="1">
                <a:solidFill>
                  <a:srgbClr val="333333"/>
                </a:solidFill>
              </a:rPr>
              <a:t>experiments</a:t>
            </a:r>
            <a:r>
              <a:rPr lang="fr-FR" dirty="0">
                <a:solidFill>
                  <a:srgbClr val="333333"/>
                </a:solidFill>
              </a:rPr>
              <a:t> are a </a:t>
            </a:r>
            <a:r>
              <a:rPr lang="fr-FR" dirty="0" err="1">
                <a:solidFill>
                  <a:srgbClr val="333333"/>
                </a:solidFill>
              </a:rPr>
              <a:t>problem</a:t>
            </a:r>
            <a:r>
              <a:rPr lang="fr-FR" dirty="0">
                <a:solidFill>
                  <a:srgbClr val="333333"/>
                </a:solidFill>
              </a:rPr>
              <a:t> </a:t>
            </a:r>
            <a:r>
              <a:rPr lang="fr-FR" dirty="0" err="1">
                <a:solidFill>
                  <a:srgbClr val="333333"/>
                </a:solidFill>
              </a:rPr>
              <a:t>across</a:t>
            </a:r>
            <a:r>
              <a:rPr lang="fr-FR" dirty="0">
                <a:solidFill>
                  <a:srgbClr val="333333"/>
                </a:solidFill>
              </a:rPr>
              <a:t> all </a:t>
            </a:r>
            <a:r>
              <a:rPr lang="fr-FR" dirty="0" err="1">
                <a:solidFill>
                  <a:srgbClr val="333333"/>
                </a:solidFill>
              </a:rPr>
              <a:t>domains</a:t>
            </a:r>
            <a:r>
              <a:rPr lang="fr-FR" dirty="0">
                <a:solidFill>
                  <a:srgbClr val="333333"/>
                </a:solidFill>
              </a:rPr>
              <a:t> of science.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33333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&gt;70% of researchers have tried and failed to reproduce another scientist’s experiments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More than half have failed to reproduce their own experiments.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7841779-18ED-40A2-E168-CD686D0FC1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985" y="842554"/>
            <a:ext cx="2344837" cy="4429136"/>
          </a:xfrm>
          <a:prstGeom prst="rect">
            <a:avLst/>
          </a:prstGeom>
        </p:spPr>
      </p:pic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EECCC70-8585-51EE-93AE-D6097E5743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 lnSpcReduction="10000"/>
          </a:bodyPr>
          <a:lstStyle/>
          <a:p>
            <a:r>
              <a:rPr lang="en-GB" dirty="0" err="1"/>
              <a:t>Reproductibility</a:t>
            </a:r>
            <a:r>
              <a:rPr lang="en-GB" dirty="0"/>
              <a:t> Crisis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193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0CFAFE04-81F9-B8CE-D3CC-BBB5AA67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31005" y="6411989"/>
            <a:ext cx="926920" cy="31869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8079A4-7AA8-4A4F-87E2-7781EC5097D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Espace réservé du numéro de diapositive 2">
            <a:extLst>
              <a:ext uri="{FF2B5EF4-FFF2-40B4-BE49-F238E27FC236}">
                <a16:creationId xmlns:a16="http://schemas.microsoft.com/office/drawing/2014/main" id="{B9DCE7F4-266A-550E-B2F6-3C8B8878A34A}"/>
              </a:ext>
            </a:extLst>
          </p:cNvPr>
          <p:cNvSpPr txBox="1">
            <a:spLocks/>
          </p:cNvSpPr>
          <p:nvPr/>
        </p:nvSpPr>
        <p:spPr>
          <a:xfrm>
            <a:off x="11203807" y="6413961"/>
            <a:ext cx="854119" cy="30965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8079A4-7AA8-4A4F-87E2-7781EC5097D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B85333A-E568-6E5E-F43C-D0E263FC67E5}"/>
              </a:ext>
            </a:extLst>
          </p:cNvPr>
          <p:cNvSpPr txBox="1"/>
          <p:nvPr/>
        </p:nvSpPr>
        <p:spPr>
          <a:xfrm>
            <a:off x="1546918" y="1055914"/>
            <a:ext cx="8398042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b="0" u="none" strike="noStrike" dirty="0" err="1">
                <a:solidFill>
                  <a:srgbClr val="333333"/>
                </a:solidFill>
                <a:effectLst/>
              </a:rPr>
              <a:t>Replication</a:t>
            </a:r>
            <a:r>
              <a:rPr lang="fr-FR" b="0" u="none" strike="noStrike" dirty="0">
                <a:solidFill>
                  <a:srgbClr val="333333"/>
                </a:solidFill>
                <a:effectLst/>
              </a:rPr>
              <a:t> of data analyses in 18 articles on </a:t>
            </a:r>
            <a:r>
              <a:rPr lang="fr-FR" b="0" u="none" strike="noStrike" dirty="0" err="1">
                <a:solidFill>
                  <a:srgbClr val="333333"/>
                </a:solidFill>
                <a:effectLst/>
              </a:rPr>
              <a:t>microarray-based</a:t>
            </a:r>
            <a:r>
              <a:rPr lang="fr-FR" b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fr-FR" b="0" u="none" strike="noStrike" dirty="0" err="1">
                <a:solidFill>
                  <a:srgbClr val="333333"/>
                </a:solidFill>
                <a:effectLst/>
              </a:rPr>
              <a:t>gene</a:t>
            </a:r>
            <a:r>
              <a:rPr lang="fr-FR" b="0" u="none" strike="noStrike" dirty="0">
                <a:solidFill>
                  <a:srgbClr val="333333"/>
                </a:solidFill>
                <a:effectLst/>
              </a:rPr>
              <a:t> expression profiling </a:t>
            </a:r>
            <a:r>
              <a:rPr lang="fr-FR" b="0" u="none" strike="noStrike" dirty="0" err="1">
                <a:solidFill>
                  <a:srgbClr val="333333"/>
                </a:solidFill>
                <a:effectLst/>
              </a:rPr>
              <a:t>published</a:t>
            </a:r>
            <a:r>
              <a:rPr lang="fr-FR" b="0" u="none" strike="noStrike" dirty="0">
                <a:solidFill>
                  <a:srgbClr val="333333"/>
                </a:solidFill>
                <a:effectLst/>
              </a:rPr>
              <a:t> in Nature </a:t>
            </a:r>
            <a:r>
              <a:rPr lang="fr-FR" b="0" u="none" strike="noStrike" dirty="0" err="1">
                <a:solidFill>
                  <a:srgbClr val="333333"/>
                </a:solidFill>
                <a:effectLst/>
              </a:rPr>
              <a:t>Genetics</a:t>
            </a:r>
            <a:r>
              <a:rPr lang="fr-FR" b="0" u="none" strike="noStrike" dirty="0">
                <a:solidFill>
                  <a:srgbClr val="333333"/>
                </a:solidFill>
                <a:effectLst/>
              </a:rPr>
              <a:t> in 2005–2006:</a:t>
            </a:r>
          </a:p>
          <a:p>
            <a:pPr algn="l"/>
            <a:endParaRPr lang="fr-FR" b="0" i="0" u="none" strike="noStrike" dirty="0">
              <a:solidFill>
                <a:srgbClr val="333333"/>
              </a:solidFill>
              <a:effectLst/>
            </a:endParaRPr>
          </a:p>
          <a:p>
            <a:pPr algn="l"/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Adopted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from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Ioannidis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 </a:t>
            </a:r>
            <a:r>
              <a:rPr lang="fr-FR" sz="1100" b="0" i="1" u="none" strike="noStrike" dirty="0">
                <a:solidFill>
                  <a:srgbClr val="333333"/>
                </a:solidFill>
                <a:effectLst/>
              </a:rPr>
              <a:t>et al.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 "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Repeatability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published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microarray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gene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 expression analyses", Nature </a:t>
            </a:r>
            <a:r>
              <a:rPr lang="fr-FR" sz="1100" b="0" i="0" u="none" strike="noStrike" dirty="0" err="1">
                <a:solidFill>
                  <a:srgbClr val="333333"/>
                </a:solidFill>
                <a:effectLst/>
              </a:rPr>
              <a:t>Genetics</a:t>
            </a:r>
            <a:r>
              <a:rPr lang="fr-FR" sz="1100" b="0" i="0" u="none" strike="noStrike" dirty="0">
                <a:solidFill>
                  <a:srgbClr val="333333"/>
                </a:solidFill>
                <a:effectLst/>
              </a:rPr>
              <a:t> 41 (2009) doi:10.1038/ng.295</a:t>
            </a:r>
          </a:p>
        </p:txBody>
      </p:sp>
      <p:pic>
        <p:nvPicPr>
          <p:cNvPr id="12" name="Espace réservé du contenu 7">
            <a:extLst>
              <a:ext uri="{FF2B5EF4-FFF2-40B4-BE49-F238E27FC236}">
                <a16:creationId xmlns:a16="http://schemas.microsoft.com/office/drawing/2014/main" id="{BB89F5A8-CA26-FACB-8D3C-24943E1079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033" t="23740" r="12191" b="21401"/>
          <a:stretch/>
        </p:blipFill>
        <p:spPr>
          <a:xfrm>
            <a:off x="2899238" y="3203765"/>
            <a:ext cx="5958096" cy="2342148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471F5DE-78F0-6A10-26AF-BF5F75B90A7A}"/>
              </a:ext>
            </a:extLst>
          </p:cNvPr>
          <p:cNvCxnSpPr>
            <a:cxnSpLocks/>
          </p:cNvCxnSpPr>
          <p:nvPr/>
        </p:nvCxnSpPr>
        <p:spPr>
          <a:xfrm flipH="1">
            <a:off x="4876800" y="3203765"/>
            <a:ext cx="838199" cy="573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D0015E0F-18EE-DA95-9E2E-46D571C846A7}"/>
              </a:ext>
            </a:extLst>
          </p:cNvPr>
          <p:cNvSpPr txBox="1"/>
          <p:nvPr/>
        </p:nvSpPr>
        <p:spPr>
          <a:xfrm>
            <a:off x="5714999" y="3018748"/>
            <a:ext cx="269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Working Environment?</a:t>
            </a:r>
          </a:p>
        </p:txBody>
      </p:sp>
      <p:sp>
        <p:nvSpPr>
          <p:cNvPr id="15" name="Espace réservé du contenu 1">
            <a:extLst>
              <a:ext uri="{FF2B5EF4-FFF2-40B4-BE49-F238E27FC236}">
                <a16:creationId xmlns:a16="http://schemas.microsoft.com/office/drawing/2014/main" id="{9E74918F-F82E-655C-B617-30D1517720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 lnSpcReduction="10000"/>
          </a:bodyPr>
          <a:lstStyle/>
          <a:p>
            <a:r>
              <a:rPr lang="en-GB" dirty="0" err="1"/>
              <a:t>Reproductibility</a:t>
            </a:r>
            <a:r>
              <a:rPr lang="en-GB" dirty="0"/>
              <a:t> Crisis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724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7AB42E-ED62-75BB-21C3-6E2DDD98441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03807" y="6413961"/>
            <a:ext cx="854119" cy="309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8079A4-7AA8-4A4F-87E2-7781EC5097D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CA64ADB-0284-2C48-F168-2A430D6B8C36}"/>
              </a:ext>
            </a:extLst>
          </p:cNvPr>
          <p:cNvSpPr txBox="1"/>
          <p:nvPr/>
        </p:nvSpPr>
        <p:spPr>
          <a:xfrm>
            <a:off x="1848373" y="846004"/>
            <a:ext cx="2486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u="none" strike="noStrike" dirty="0">
                <a:solidFill>
                  <a:schemeClr val="accent2"/>
                </a:solidFill>
                <a:effectLst/>
                <a:latin typeface=""/>
              </a:rPr>
              <a:t>computer science</a:t>
            </a: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7CE2865-0D5B-FE17-BF58-98ED4046C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485" y="727927"/>
            <a:ext cx="7554341" cy="428849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8FF6302-7BB9-3308-950B-D6F56080A87F}"/>
              </a:ext>
            </a:extLst>
          </p:cNvPr>
          <p:cNvSpPr txBox="1"/>
          <p:nvPr/>
        </p:nvSpPr>
        <p:spPr>
          <a:xfrm>
            <a:off x="8901399" y="3359581"/>
            <a:ext cx="1995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"/>
              </a:rPr>
              <a:t>They succeeded to compile only </a:t>
            </a:r>
            <a:r>
              <a:rPr lang="en-US" b="1" dirty="0">
                <a:latin typeface=""/>
              </a:rPr>
              <a:t>43% </a:t>
            </a:r>
            <a:r>
              <a:rPr lang="en-US" dirty="0">
                <a:latin typeface=""/>
              </a:rPr>
              <a:t>of the codes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B674804-CE84-0A2D-C9C3-DA73346A8C0B}"/>
              </a:ext>
            </a:extLst>
          </p:cNvPr>
          <p:cNvSpPr txBox="1"/>
          <p:nvPr/>
        </p:nvSpPr>
        <p:spPr>
          <a:xfrm>
            <a:off x="8184481" y="5868463"/>
            <a:ext cx="40075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C.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Colberg</a:t>
            </a:r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 et. Al. 2015.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Repeatability</a:t>
            </a:r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abd</a:t>
            </a:r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Benefaction</a:t>
            </a:r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 in Computer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Systems</a:t>
            </a:r>
            <a:r>
              <a:rPr lang="fr-FR" sz="1100" baseline="30000" dirty="0">
                <a:solidFill>
                  <a:srgbClr val="333333"/>
                </a:solidFill>
                <a:latin typeface="Open Sans" panose="020B0606030504020204" pitchFamily="34" charset="0"/>
              </a:rPr>
              <a:t> </a:t>
            </a:r>
            <a:r>
              <a:rPr lang="fr-FR" sz="1100" baseline="30000" dirty="0" err="1">
                <a:solidFill>
                  <a:srgbClr val="333333"/>
                </a:solidFill>
                <a:latin typeface="Open Sans" panose="020B0606030504020204" pitchFamily="34" charset="0"/>
              </a:rPr>
              <a:t>Research</a:t>
            </a:r>
            <a:endParaRPr lang="fr-FR" sz="1100" dirty="0">
              <a:latin typeface="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072FD21-8C71-78B1-649A-2E57A8B0DD1E}"/>
              </a:ext>
            </a:extLst>
          </p:cNvPr>
          <p:cNvSpPr txBox="1"/>
          <p:nvPr/>
        </p:nvSpPr>
        <p:spPr>
          <a:xfrm>
            <a:off x="1406412" y="5073108"/>
            <a:ext cx="269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Working Environment?</a:t>
            </a:r>
          </a:p>
        </p:txBody>
      </p:sp>
      <p:sp>
        <p:nvSpPr>
          <p:cNvPr id="12" name="Espace réservé du contenu 1">
            <a:extLst>
              <a:ext uri="{FF2B5EF4-FFF2-40B4-BE49-F238E27FC236}">
                <a16:creationId xmlns:a16="http://schemas.microsoft.com/office/drawing/2014/main" id="{70F85BCF-DD67-A123-FCD8-D5E3BF21FB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 lnSpcReduction="10000"/>
          </a:bodyPr>
          <a:lstStyle/>
          <a:p>
            <a:r>
              <a:rPr lang="en-GB" dirty="0" err="1"/>
              <a:t>Reproductibility</a:t>
            </a:r>
            <a:r>
              <a:rPr lang="en-GB" dirty="0"/>
              <a:t> Crisis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2053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57E1554-6621-3C09-1054-D0B39457F2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4A47539-6519-0900-4DAF-C4D46F39F7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1925" y="959896"/>
            <a:ext cx="7213791" cy="452019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9AFAB42-94FE-E791-140A-31CDA6E7F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0199" y="1304107"/>
            <a:ext cx="488345" cy="3784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CF58316-DF96-5590-D287-48DDCE66C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2954" y="1749578"/>
            <a:ext cx="414309" cy="49164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01DB2EA-9DF3-3487-05E4-F2B6F5F9CB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7983" y="2275049"/>
            <a:ext cx="874039" cy="4916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0CD8CDC-FD9D-A3B2-92B9-846A22898E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1422" y="1266507"/>
            <a:ext cx="472455" cy="3784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C91079-8854-8462-DC77-C8FA0D79D7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1171" y="1792828"/>
            <a:ext cx="439839" cy="48222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2E49057-E90A-4752-BF16-A8B56F7D9D13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285" y="2477798"/>
            <a:ext cx="1392946" cy="139294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E16C61D-1B32-8334-3CA0-74230A034F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863" y="3174271"/>
            <a:ext cx="1642292" cy="340853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7CD73B0-FF00-4DDF-66E0-094287BDCC21}"/>
              </a:ext>
            </a:extLst>
          </p:cNvPr>
          <p:cNvSpPr txBox="1"/>
          <p:nvPr/>
        </p:nvSpPr>
        <p:spPr>
          <a:xfrm>
            <a:off x="1093736" y="3870744"/>
            <a:ext cx="16308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ea typeface="Roboto Mono Light for Powerline" pitchFamily="2" charset="0"/>
                <a:cs typeface="Courier New" panose="02070309020205020404" pitchFamily="49" charset="0"/>
              </a:rPr>
              <a:t>Experiment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9EE6EED-9A66-FA51-034E-8E0542E850A7}"/>
              </a:ext>
            </a:extLst>
          </p:cNvPr>
          <p:cNvCxnSpPr/>
          <p:nvPr/>
        </p:nvCxnSpPr>
        <p:spPr>
          <a:xfrm>
            <a:off x="3521009" y="1455741"/>
            <a:ext cx="0" cy="383907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Espace réservé du contenu 1">
            <a:extLst>
              <a:ext uri="{FF2B5EF4-FFF2-40B4-BE49-F238E27FC236}">
                <a16:creationId xmlns:a16="http://schemas.microsoft.com/office/drawing/2014/main" id="{F5507CB8-C079-9BF9-9DF4-22240434D7C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444500"/>
          </a:xfrm>
        </p:spPr>
        <p:txBody>
          <a:bodyPr>
            <a:normAutofit lnSpcReduction="10000"/>
          </a:bodyPr>
          <a:lstStyle/>
          <a:p>
            <a:r>
              <a:rPr lang="en-GB" dirty="0" err="1"/>
              <a:t>Reproductibility</a:t>
            </a:r>
            <a:r>
              <a:rPr lang="en-GB" dirty="0"/>
              <a:t> Crisis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32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ED03768-18F4-EF6E-E94F-3D572E5FB26C}"/>
              </a:ext>
            </a:extLst>
          </p:cNvPr>
          <p:cNvSpPr txBox="1"/>
          <p:nvPr/>
        </p:nvSpPr>
        <p:spPr>
          <a:xfrm>
            <a:off x="3659637" y="1929206"/>
            <a:ext cx="75060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Track changes and versions (with VCS)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Dependencies hell (scripts, tools, DB, ref </a:t>
            </a:r>
            <a:r>
              <a:rPr lang="en-GB" sz="2400" dirty="0" err="1"/>
              <a:t>etc</a:t>
            </a:r>
            <a:r>
              <a:rPr lang="en-GB" sz="2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Workflow manager system</a:t>
            </a:r>
            <a:endParaRPr lang="en-GB" sz="24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A1D0945-B51D-66A2-4BF3-1905808F0127}"/>
              </a:ext>
            </a:extLst>
          </p:cNvPr>
          <p:cNvSpPr txBox="1"/>
          <p:nvPr/>
        </p:nvSpPr>
        <p:spPr>
          <a:xfrm>
            <a:off x="1616597" y="822877"/>
            <a:ext cx="8891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Tools for reproducible research </a:t>
            </a:r>
            <a:endParaRPr lang="en-GB" sz="2400" b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72A16F7-A9C5-D6B5-2734-78A471ACDA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7" t="31125" r="8772" b="30122"/>
          <a:stretch/>
        </p:blipFill>
        <p:spPr>
          <a:xfrm>
            <a:off x="2484442" y="3125498"/>
            <a:ext cx="1059143" cy="258587"/>
          </a:xfrm>
          <a:prstGeom prst="rect">
            <a:avLst/>
          </a:prstGeom>
        </p:spPr>
      </p:pic>
      <p:pic>
        <p:nvPicPr>
          <p:cNvPr id="8" name="Picture 4" descr="GitHub - nextflow-io/nextflow: A DSL for data-driven computational pipelines">
            <a:extLst>
              <a:ext uri="{FF2B5EF4-FFF2-40B4-BE49-F238E27FC236}">
                <a16:creationId xmlns:a16="http://schemas.microsoft.com/office/drawing/2014/main" id="{6A82781A-BE22-3ADD-E88C-0F54EA90B9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92" b="14908"/>
          <a:stretch/>
        </p:blipFill>
        <p:spPr bwMode="auto">
          <a:xfrm>
            <a:off x="2215696" y="4665458"/>
            <a:ext cx="1628932" cy="44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B3226D-C709-B4FA-4640-90C760220B17}"/>
              </a:ext>
            </a:extLst>
          </p:cNvPr>
          <p:cNvSpPr/>
          <p:nvPr/>
        </p:nvSpPr>
        <p:spPr>
          <a:xfrm>
            <a:off x="152400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REPRODUCTIBILITY CRISIS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EB83EA2-9969-DD34-A8AD-6ABD9A506C5C}"/>
              </a:ext>
            </a:extLst>
          </p:cNvPr>
          <p:cNvCxnSpPr/>
          <p:nvPr/>
        </p:nvCxnSpPr>
        <p:spPr>
          <a:xfrm>
            <a:off x="1868638" y="444040"/>
            <a:ext cx="8418249" cy="0"/>
          </a:xfrm>
          <a:prstGeom prst="line">
            <a:avLst/>
          </a:prstGeom>
          <a:ln w="9525" cmpd="sng">
            <a:solidFill>
              <a:srgbClr val="8A8A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D56AAADC-F939-601C-8995-30C515BCA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41" y="1956247"/>
            <a:ext cx="1071750" cy="4479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F72FEA4-CA5F-CF9A-B4C8-DABEA1441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167" b="91833" l="7500" r="90500">
                        <a14:foregroundMark x1="7500" y1="28500" x2="7500" y2="28500"/>
                        <a14:foregroundMark x1="64750" y1="8167" x2="64750" y2="8167"/>
                        <a14:foregroundMark x1="90500" y1="22167" x2="90500" y2="22167"/>
                        <a14:foregroundMark x1="64250" y1="91833" x2="64250" y2="918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8772" y="3379301"/>
            <a:ext cx="1059143" cy="79435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053C6E7-BB96-2A04-D418-7391904335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1264" b="37885"/>
          <a:stretch/>
        </p:blipFill>
        <p:spPr>
          <a:xfrm>
            <a:off x="1897435" y="4889437"/>
            <a:ext cx="1895471" cy="584779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2B5CB48-8275-4EC5-32F1-02952AE7054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1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7AB42E-ED62-75BB-21C3-6E2DDD98441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061258C-1202-9B45-0B48-717272807060}"/>
              </a:ext>
            </a:extLst>
          </p:cNvPr>
          <p:cNvSpPr/>
          <p:nvPr/>
        </p:nvSpPr>
        <p:spPr>
          <a:xfrm>
            <a:off x="2862025" y="1825092"/>
            <a:ext cx="3936454" cy="3681709"/>
          </a:xfrm>
          <a:prstGeom prst="ellipse">
            <a:avLst/>
          </a:prstGeom>
          <a:solidFill>
            <a:srgbClr val="92D050">
              <a:alpha val="49589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solidFill>
                <a:srgbClr val="92D050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CFE972F-E4DB-A5E1-0983-EEB4E75E2445}"/>
              </a:ext>
            </a:extLst>
          </p:cNvPr>
          <p:cNvSpPr/>
          <p:nvPr/>
        </p:nvSpPr>
        <p:spPr>
          <a:xfrm>
            <a:off x="5109828" y="1826731"/>
            <a:ext cx="3936454" cy="3681709"/>
          </a:xfrm>
          <a:prstGeom prst="ellipse">
            <a:avLst/>
          </a:prstGeom>
          <a:solidFill>
            <a:schemeClr val="bg2">
              <a:lumMod val="50000"/>
              <a:alpha val="503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EB07B54-DD19-FACD-609F-9BF51B03CB96}"/>
              </a:ext>
            </a:extLst>
          </p:cNvPr>
          <p:cNvSpPr/>
          <p:nvPr/>
        </p:nvSpPr>
        <p:spPr>
          <a:xfrm>
            <a:off x="4120534" y="575476"/>
            <a:ext cx="3936454" cy="3681709"/>
          </a:xfrm>
          <a:prstGeom prst="ellipse">
            <a:avLst/>
          </a:prstGeom>
          <a:solidFill>
            <a:schemeClr val="accent4">
              <a:lumMod val="75000"/>
              <a:alpha val="5022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solidFill>
                <a:schemeClr val="accent1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C314428-8353-8662-36FB-EDEE59613D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6726" y="2789799"/>
            <a:ext cx="2324100" cy="121920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8E500CB0-5E9C-4E5C-B576-E8F1B79FE988}"/>
              </a:ext>
            </a:extLst>
          </p:cNvPr>
          <p:cNvSpPr txBox="1"/>
          <p:nvPr/>
        </p:nvSpPr>
        <p:spPr>
          <a:xfrm>
            <a:off x="4350741" y="2116947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repro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63E08C1-B7C9-51D7-7C58-F6E587BB32DF}"/>
              </a:ext>
            </a:extLst>
          </p:cNvPr>
          <p:cNvSpPr txBox="1"/>
          <p:nvPr/>
        </p:nvSpPr>
        <p:spPr>
          <a:xfrm>
            <a:off x="5390306" y="4283236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FAIR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87675EC-5381-F1D5-E176-BB91F59ABE5C}"/>
              </a:ext>
            </a:extLst>
          </p:cNvPr>
          <p:cNvSpPr txBox="1"/>
          <p:nvPr/>
        </p:nvSpPr>
        <p:spPr>
          <a:xfrm>
            <a:off x="6543524" y="2326562"/>
            <a:ext cx="143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 open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B5C71EB-131B-52EB-66DF-2865876F1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1770"/>
          <a:stretch/>
        </p:blipFill>
        <p:spPr>
          <a:xfrm>
            <a:off x="5081069" y="681644"/>
            <a:ext cx="2103298" cy="11600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F95D54D-80B4-D7D6-D188-CAABCF3BE0A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240" y="3665946"/>
            <a:ext cx="2722054" cy="170944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DF6226-57F6-E675-8F64-7A9F6CFE71DA}"/>
              </a:ext>
            </a:extLst>
          </p:cNvPr>
          <p:cNvSpPr txBox="1"/>
          <p:nvPr/>
        </p:nvSpPr>
        <p:spPr>
          <a:xfrm>
            <a:off x="7106853" y="4408810"/>
            <a:ext cx="9662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Reproducibility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06B924D-0E5F-BF6D-EE48-BD68E3665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9172" y="3740548"/>
            <a:ext cx="1486990" cy="1582743"/>
          </a:xfrm>
          <a:prstGeom prst="rect">
            <a:avLst/>
          </a:prstGeom>
        </p:spPr>
      </p:pic>
      <p:grpSp>
        <p:nvGrpSpPr>
          <p:cNvPr id="25" name="Groupe 24">
            <a:extLst>
              <a:ext uri="{FF2B5EF4-FFF2-40B4-BE49-F238E27FC236}">
                <a16:creationId xmlns:a16="http://schemas.microsoft.com/office/drawing/2014/main" id="{29AF6AC4-2D03-924D-B818-A7FF3B133679}"/>
              </a:ext>
            </a:extLst>
          </p:cNvPr>
          <p:cNvGrpSpPr/>
          <p:nvPr/>
        </p:nvGrpSpPr>
        <p:grpSpPr>
          <a:xfrm>
            <a:off x="2089087" y="-128361"/>
            <a:ext cx="8645433" cy="756921"/>
            <a:chOff x="1365880" y="-132268"/>
            <a:chExt cx="8645433" cy="756921"/>
          </a:xfrm>
        </p:grpSpPr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5C6CEC08-A648-6030-AD78-6BD4AF28294A}"/>
                </a:ext>
              </a:extLst>
            </p:cNvPr>
            <p:cNvSpPr txBox="1">
              <a:spLocks/>
            </p:cNvSpPr>
            <p:nvPr/>
          </p:nvSpPr>
          <p:spPr>
            <a:xfrm>
              <a:off x="4898986" y="-92784"/>
              <a:ext cx="5112327" cy="6956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2400" dirty="0">
                  <a:solidFill>
                    <a:sysClr val="windowText" lastClr="000000"/>
                  </a:solidFill>
                  <a:latin typeface="Calibri Light" panose="020F0302020204030204"/>
                </a:rPr>
                <a:t>the need for transparent science!</a:t>
              </a:r>
            </a:p>
          </p:txBody>
        </p:sp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7CC727C9-9602-1F0A-8D3A-2CE8E786F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1770"/>
            <a:stretch/>
          </p:blipFill>
          <p:spPr>
            <a:xfrm>
              <a:off x="1365880" y="-28802"/>
              <a:ext cx="1166335" cy="643260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4820C33-45FF-A046-0DB2-F7BDE57C60E2}"/>
                </a:ext>
              </a:extLst>
            </p:cNvPr>
            <p:cNvSpPr/>
            <p:nvPr/>
          </p:nvSpPr>
          <p:spPr>
            <a:xfrm>
              <a:off x="3284609" y="61995"/>
              <a:ext cx="48628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fr-FR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</a:rPr>
                <a:t>re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8AA91AB-CE04-5836-E8D9-1DD65C9E72FE}"/>
                </a:ext>
              </a:extLst>
            </p:cNvPr>
            <p:cNvSpPr/>
            <p:nvPr/>
          </p:nvSpPr>
          <p:spPr>
            <a:xfrm>
              <a:off x="2431470" y="-132268"/>
              <a:ext cx="1079068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fr-FR" sz="4000" dirty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&amp;</a:t>
              </a:r>
            </a:p>
          </p:txBody>
        </p: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C605A48-9F75-81C2-6ECF-668F9EEA76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1770"/>
            <a:stretch/>
          </p:blipFill>
          <p:spPr>
            <a:xfrm>
              <a:off x="3660304" y="-18607"/>
              <a:ext cx="1166335" cy="643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1024848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15834</TotalTime>
  <Words>1259</Words>
  <Application>Microsoft Macintosh PowerPoint</Application>
  <PresentationFormat>Grand écran</PresentationFormat>
  <Paragraphs>242</Paragraphs>
  <Slides>27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41" baseType="lpstr">
      <vt:lpstr>Arial</vt:lpstr>
      <vt:lpstr>Calibri</vt:lpstr>
      <vt:lpstr>Calibri Light</vt:lpstr>
      <vt:lpstr>Courier New</vt:lpstr>
      <vt:lpstr>Gill Sans MT</vt:lpstr>
      <vt:lpstr>Helvetica</vt:lpstr>
      <vt:lpstr>Lato</vt:lpstr>
      <vt:lpstr>Linux Libertine</vt:lpstr>
      <vt:lpstr>Meslo LG M DZ for Powerline</vt:lpstr>
      <vt:lpstr>Open Sans</vt:lpstr>
      <vt:lpstr>Roboto</vt:lpstr>
      <vt:lpstr>Roboto Slab</vt:lpstr>
      <vt:lpstr>source-serif-pro</vt:lpstr>
      <vt:lpstr>Galerie</vt:lpstr>
      <vt:lpstr>Version control with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Bils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Jacques Dainat Ph.D.</dc:title>
  <dc:creator>Jacques Dainat</dc:creator>
  <cp:lastModifiedBy>Jacques DAINAT</cp:lastModifiedBy>
  <cp:revision>254</cp:revision>
  <dcterms:created xsi:type="dcterms:W3CDTF">2018-11-21T09:52:36Z</dcterms:created>
  <dcterms:modified xsi:type="dcterms:W3CDTF">2024-10-25T09:46:38Z</dcterms:modified>
</cp:coreProperties>
</file>